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5143500" type="screen16x9"/>
  <p:notesSz cx="6858000" cy="9144000"/>
  <p:embeddedFontLst>
    <p:embeddedFont>
      <p:font typeface="Arial Black" panose="020B0A04020102020204" pitchFamily="34" charset="0"/>
      <p:bold r:id="rId70"/>
    </p:embeddedFont>
    <p:embeddedFont>
      <p:font typeface="Lora Medium" pitchFamily="2" charset="0"/>
      <p:regular r:id="rId71"/>
      <p:bold r:id="rId72"/>
      <p:italic r:id="rId73"/>
      <p:boldItalic r:id="rId74"/>
    </p:embeddedFont>
    <p:embeddedFont>
      <p:font typeface="Raleway" pitchFamily="2" charset="0"/>
      <p:regular r:id="rId75"/>
      <p:bold r:id="rId76"/>
      <p:italic r:id="rId77"/>
      <p:boldItalic r:id="rId78"/>
    </p:embeddedFont>
    <p:embeddedFont>
      <p:font typeface="Roboto Serif" panose="020B0604020202020204" charset="0"/>
      <p:regular r:id="rId79"/>
      <p:bold r:id="rId80"/>
      <p:italic r:id="rId81"/>
      <p:boldItalic r:id="rId82"/>
    </p:embeddedFont>
    <p:embeddedFont>
      <p:font typeface="Roboto Serif Light" panose="020B0604020202020204" charset="0"/>
      <p:regular r:id="rId83"/>
      <p:bold r:id="rId84"/>
      <p:italic r:id="rId85"/>
      <p:boldItalic r:id="rId86"/>
    </p:embeddedFont>
    <p:embeddedFont>
      <p:font typeface="Roboto Serif SemiBold"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3DED2A-ED45-4940-BBBA-E226DF6C212A}">
  <a:tblStyle styleId="{103DED2A-ED45-4940-BBBA-E226DF6C21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C578167-EF5D-4945-B07D-1B45562BFA2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445"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90"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Greet, Full form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0b4d60744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0b4d60744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NFD1 - Well structured and documented for future</a:t>
            </a:r>
            <a:endParaRPr/>
          </a:p>
          <a:p>
            <a:pPr marL="0" lvl="0" indent="0" algn="l" rtl="0">
              <a:spcBef>
                <a:spcPts val="0"/>
              </a:spcBef>
              <a:spcAft>
                <a:spcPts val="0"/>
              </a:spcAft>
              <a:buNone/>
            </a:pPr>
            <a:r>
              <a:rPr lang="en"/>
              <a:t>NFD2 - Unique sponsor requirement</a:t>
            </a:r>
            <a:endParaRPr/>
          </a:p>
          <a:p>
            <a:pPr marL="0" lvl="0" indent="0" algn="l" rtl="0">
              <a:spcBef>
                <a:spcPts val="0"/>
              </a:spcBef>
              <a:spcAft>
                <a:spcPts val="0"/>
              </a:spcAft>
              <a:buNone/>
            </a:pPr>
            <a:r>
              <a:rPr lang="en"/>
              <a:t>NFD3 - Want our robot to be modular, have easily changeable manipulators/tools, adjustable to similar other missions</a:t>
            </a:r>
            <a:endParaRPr/>
          </a:p>
          <a:p>
            <a:pPr marL="0" lvl="0" indent="0" algn="l" rtl="0">
              <a:spcBef>
                <a:spcPts val="0"/>
              </a:spcBef>
              <a:spcAft>
                <a:spcPts val="0"/>
              </a:spcAft>
              <a:buNone/>
            </a:pPr>
            <a:r>
              <a:rPr lang="en"/>
              <a:t>NFD4 - Want it to be able to perform the missions multiple times, thus improving robustness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0bedd04c3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0bedd04c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0b4d607444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b4d60744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0b4d607444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0b4d607444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1b90fd989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1b90fd989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1b90fd9897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1b90fd989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3e78eec66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3e78eec66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3e78eec66f_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3e78eec66f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3e78eec66f_3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3e78eec66f_3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3db29d9e2a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3db29d9e2a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1bdc56c31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1bdc56c31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team</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78eec66f_2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78eec66f_2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e78eec66f_2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e78eec66f_2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e78eec66f_2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3e78eec66f_2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3e78eec66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3e78eec66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3e78eec66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3e78eec66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3e78eec66f_2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3e78eec66f_2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e78eec66f_2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3e78eec66f_2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3eeee58e8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3eeee58e8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external infrastructure involves all mission components that are not on the rover. It is responsible for accurately localizing position of the rover inside the MoonYard.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3eeee58e82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3eeee58e82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involves communication using a TX2 relay chip to the onboard Jetson. The challenges we faced our network permission and establishing static IP. The work in this subsystem is completed.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3e78eec66f_39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3e78eec66f_3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Dozer Assembly is our lunar manipulation tool that will automatically perform dozing and backblading of sand based on commands from the tool planner.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0ef2517fb0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0ef2517fb0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Humanity is returning to the Moon, particularly the south pole, as a long-term outpost.</a:t>
            </a:r>
            <a:endParaRPr/>
          </a:p>
          <a:p>
            <a:pPr marL="457200" lvl="0" indent="-298450" algn="l" rtl="0">
              <a:spcBef>
                <a:spcPts val="0"/>
              </a:spcBef>
              <a:spcAft>
                <a:spcPts val="0"/>
              </a:spcAft>
              <a:buSzPts val="1100"/>
              <a:buChar char="-"/>
            </a:pPr>
            <a:r>
              <a:rPr lang="en"/>
              <a:t>For sustainable exploration, we need reliable infrastructure—starting with a traversable route.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3e78eec66f_3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3e78eec66f_3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involved research, mechanical design and manufacturing the dozer. The challenges we faced are fabrication issues and limited workshop access. The task remaining is refining the dozer assembly.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e78eec66f_39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e78eec66f_39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videos the development progress through iterative design.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3e78eec66f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3e78eec66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the low-friction Lunar terrain, we modified our wheel design with a focus on maximizing traction, minimizing slip and allowing for efficient steering.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3e78eec66f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3e78eec66f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involved research rover wheel design and rapid prototyping through 3D printing. The challenges involved the long printing process, and the fragile steering system due to wear and tear. The current iteration performs better than the stock rubber wheels and we will test using all 4 wheels.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3e78eec66f_39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3e78eec66f_39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actuation subsystem is responsible for delivering power to all motors and actuators.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3e78eec66f_3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3e78eec66f_3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involves sourcing and interfacing actuators using their respective drivers. The challenges we faced are calculating accurate QPPS values and minimising actuations. Our next task involves tuning the PID to minimize actuator oscillations.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3e78eec66f_4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3e78eec66f_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electrical subsystem is the rover’s power and logic circuitry. It ensures stable voltage levels for robust operation.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3e78eec66f_4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3e78eec66f_4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analyzed existing connections and modified them to our requirements. We designed a compact electronics box to minimize space taken and maximize accessibility. Our main challenge was to ensure that the box design allows for proper cooling. We are currently manufacturing the e-box and plan to integrate the PDB.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1b90fd98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1b90fd9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Broadly based on our subsystems</a:t>
            </a:r>
            <a:endParaRPr/>
          </a:p>
          <a:p>
            <a:pPr marL="457200" lvl="0" indent="0" algn="l" rtl="0">
              <a:spcBef>
                <a:spcPts val="0"/>
              </a:spcBef>
              <a:spcAft>
                <a:spcPts val="0"/>
              </a:spcAft>
              <a:buNone/>
            </a:pPr>
            <a:r>
              <a:rPr lang="en"/>
              <a:t>Grader not required, backblading instead</a:t>
            </a:r>
            <a:endParaRPr/>
          </a:p>
          <a:p>
            <a:pPr marL="457200" lvl="0" indent="0" algn="l" rtl="0">
              <a:spcBef>
                <a:spcPts val="0"/>
              </a:spcBef>
              <a:spcAft>
                <a:spcPts val="0"/>
              </a:spcAft>
              <a:buNone/>
            </a:pPr>
            <a:r>
              <a:rPr lang="en"/>
              <a:t>PDB in electronics is new, Read Sensor Data using Jetson in Sense is new</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1b90fd989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1b90fd989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0f1efd983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0f1efd983d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Turns out, at 75° latitude, a rover can achieve sun-synchronous circumnavigation around the pole at just 4 km/h(that’s literally just walking jogging speed).</a:t>
            </a:r>
            <a:endParaRPr/>
          </a:p>
          <a:p>
            <a:pPr marL="457200" lvl="0" indent="-298450" algn="l" rtl="0">
              <a:spcBef>
                <a:spcPts val="0"/>
              </a:spcBef>
              <a:spcAft>
                <a:spcPts val="0"/>
              </a:spcAft>
              <a:buSzPts val="1100"/>
              <a:buChar char="-"/>
            </a:pPr>
            <a:r>
              <a:rPr lang="en"/>
              <a:t>But this assumes a flat, nearly circular path—something that doesn’t exist naturally. That’s where our project comes 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3db29d9e2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3db29d9e2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3e78eec66f_37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3e78eec66f_3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d675d9bd1a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d675d9bd1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3db29d9e2a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3db29d9e2a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3db29d9e2a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3db29d9e2a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3db29d9e2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3db29d9e2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1bdc56c318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1bdc56c318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initially identified several risks, but as the project progressed, some became irrelevant, while others needed modification.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e3f05ec1f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e3f05ec1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risk summary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1bdc56c318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31bdc56c318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reduced risk summary, allowing us to focus on the crucial ones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1bdc56c318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1bdc56c318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identified key risks along with mitigation strategies, assessing their severity in terms of consequence and likelihood. These include: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0b4d607444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b4d60744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Lunar ROADSTER</a:t>
            </a:r>
            <a:endParaRPr/>
          </a:p>
          <a:p>
            <a:pPr marL="457200" lvl="0" indent="-298450" algn="l" rtl="0">
              <a:spcBef>
                <a:spcPts val="0"/>
              </a:spcBef>
              <a:spcAft>
                <a:spcPts val="0"/>
              </a:spcAft>
              <a:buSzPts val="1100"/>
              <a:buChar char="-"/>
            </a:pPr>
            <a:r>
              <a:rPr lang="en"/>
              <a:t>Autonomous Moon-working rover, capable of finding optimal exploration routes and creating traversable surface trails (30)</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1bdc56c318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1bdc56c318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1bdc56c318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1bdc56c318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1bdc56c318_1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1bdc56c318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e3f05ec1f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e3f05ec1f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e3f05ec1f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e3f05ec1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We've also recognized additional risks, such as finalizing electrical hardware, which depends on PDB design and could delay hardware completion.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e3f05ec1f9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e3f05ec1f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Restricted workshop access could slow down future manufacturing tasks.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3eeee58e82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33eeee58e82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a recent and critical risk which is a consequence of an issue we faced last week. We noticed that one of the rear axles was broken and basically disengaged from the driveline.The spares are unavailable since the model is discontinued. Thanks to Red and Chuck, we found a twin rover for parts, but this remains a top concern as run a risk of the project falling through.</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e3f05ec1f9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e3f05ec1f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Up until now, we have also faced numerous issues</a:t>
            </a:r>
            <a:endParaRPr/>
          </a:p>
          <a:p>
            <a:pPr marL="457200" lvl="0" indent="-298450" algn="l" rtl="0">
              <a:spcBef>
                <a:spcPts val="0"/>
              </a:spcBef>
              <a:spcAft>
                <a:spcPts val="0"/>
              </a:spcAft>
              <a:buSzPts val="1100"/>
              <a:buChar char="-"/>
            </a:pPr>
            <a:r>
              <a:rPr lang="en"/>
              <a:t>Some of them are solved, while we are working on resolving the rest as we speak.</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e3f05ec1f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e3f05ec1f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1be7231746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1be7231746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e3f16dfa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e3f16dfa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primary use case. The dotted line represents a chosen latitude, the blue path represents the original, rough, circuitous path</a:t>
            </a:r>
            <a:endParaRPr/>
          </a:p>
          <a:p>
            <a:pPr marL="457200" lvl="0" indent="-298450" algn="l" rtl="0">
              <a:spcBef>
                <a:spcPts val="0"/>
              </a:spcBef>
              <a:spcAft>
                <a:spcPts val="0"/>
              </a:spcAft>
              <a:buSzPts val="1100"/>
              <a:buChar char="-"/>
            </a:pPr>
            <a:r>
              <a:rPr lang="en"/>
              <a:t>The green lines represent the groomed path that makes the original path much safer, direct and energy-efficient for solar powered rovers. </a:t>
            </a:r>
            <a:endParaRPr/>
          </a:p>
          <a:p>
            <a:pPr marL="457200" lvl="0" indent="-298450" algn="l" rtl="0">
              <a:spcBef>
                <a:spcPts val="0"/>
              </a:spcBef>
              <a:spcAft>
                <a:spcPts val="0"/>
              </a:spcAft>
              <a:buSzPts val="1100"/>
              <a:buChar char="-"/>
            </a:pPr>
            <a:r>
              <a:rPr lang="en"/>
              <a:t>The rover will create this path while grooming certain craters in its path, while avoiding big/deep craters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be7231746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1be7231746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30bedd04c3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30bedd04c3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1be72317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1be72317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1be723174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1be723174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1be7231746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1be723174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1be7231746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1be7231746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31be7231746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31be723174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3eeee58e82_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33eeee58e82_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0ef2517fb0_2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0ef2517fb0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Our work is structured into three main objectives, each with specific sub-objectives, ensuring a methodical approach</a:t>
            </a:r>
            <a:endParaRPr/>
          </a:p>
          <a:p>
            <a:pPr marL="457200" lvl="0" indent="-298450" algn="l" rtl="0">
              <a:spcBef>
                <a:spcPts val="0"/>
              </a:spcBef>
              <a:spcAft>
                <a:spcPts val="0"/>
              </a:spcAft>
              <a:buSzPts val="1100"/>
              <a:buChar char="-"/>
            </a:pPr>
            <a:r>
              <a:rPr lang="en"/>
              <a:t>My colleagues will now dig deeper on these objectives. Over to you Simson.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0bedd04c3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0bedd04c3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FR1 - off board on the moon station (laptops)</a:t>
            </a:r>
            <a:endParaRPr/>
          </a:p>
          <a:p>
            <a:pPr marL="457200" lvl="0" indent="-298450" algn="l" rtl="0">
              <a:spcBef>
                <a:spcPts val="0"/>
              </a:spcBef>
              <a:spcAft>
                <a:spcPts val="0"/>
              </a:spcAft>
              <a:buSzPts val="1100"/>
              <a:buChar char="-"/>
            </a:pPr>
            <a:r>
              <a:rPr lang="en"/>
              <a:t>FR2, FR3, FR4 - Mission requirements communicated, robot localizes, navigates autonomously</a:t>
            </a:r>
            <a:endParaRPr/>
          </a:p>
          <a:p>
            <a:pPr marL="457200" lvl="0" indent="-298450" algn="l" rtl="0">
              <a:spcBef>
                <a:spcPts val="0"/>
              </a:spcBef>
              <a:spcAft>
                <a:spcPts val="0"/>
              </a:spcAft>
              <a:buSzPts val="1100"/>
              <a:buChar char="-"/>
            </a:pPr>
            <a:r>
              <a:rPr lang="en"/>
              <a:t>FR5 - Physical capability</a:t>
            </a:r>
            <a:endParaRPr/>
          </a:p>
          <a:p>
            <a:pPr marL="457200" lvl="0" indent="-298450" algn="l" rtl="0">
              <a:spcBef>
                <a:spcPts val="0"/>
              </a:spcBef>
              <a:spcAft>
                <a:spcPts val="0"/>
              </a:spcAft>
              <a:buSzPts val="1100"/>
              <a:buChar char="-"/>
            </a:pPr>
            <a:r>
              <a:rPr lang="en"/>
              <a:t>FR6, FR7 - Path planning -&gt; Tool planning - manipulation</a:t>
            </a:r>
            <a:endParaRPr/>
          </a:p>
          <a:p>
            <a:pPr marL="457200" lvl="0" indent="-298450" algn="l" rtl="0">
              <a:spcBef>
                <a:spcPts val="0"/>
              </a:spcBef>
              <a:spcAft>
                <a:spcPts val="0"/>
              </a:spcAft>
              <a:buSzPts val="1100"/>
              <a:buChar char="-"/>
            </a:pPr>
            <a:r>
              <a:rPr lang="en"/>
              <a:t>FR8 - Validation -&gt; sensor suite</a:t>
            </a:r>
            <a:endParaRPr/>
          </a:p>
          <a:p>
            <a:pPr marL="457200" lvl="0" indent="-298450" algn="l" rtl="0">
              <a:spcBef>
                <a:spcPts val="0"/>
              </a:spcBef>
              <a:spcAft>
                <a:spcPts val="0"/>
              </a:spcAft>
              <a:buSzPts val="1100"/>
              <a:buChar char="-"/>
            </a:pPr>
            <a:r>
              <a:rPr lang="en"/>
              <a:t>FR9 - Communication infrastructure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0b4d607444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0b4d60744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NFM1 - Align with the performance requirements</a:t>
            </a:r>
            <a:endParaRPr/>
          </a:p>
          <a:p>
            <a:pPr marL="0" lvl="0" indent="0" algn="l" rtl="0">
              <a:spcBef>
                <a:spcPts val="0"/>
              </a:spcBef>
              <a:spcAft>
                <a:spcPts val="0"/>
              </a:spcAft>
              <a:buNone/>
            </a:pPr>
            <a:r>
              <a:rPr lang="en"/>
              <a:t>NFM2 - MRSD Project Budget</a:t>
            </a:r>
            <a:endParaRPr/>
          </a:p>
          <a:p>
            <a:pPr marL="0" lvl="0" indent="0" algn="l" rtl="0">
              <a:spcBef>
                <a:spcPts val="0"/>
              </a:spcBef>
              <a:spcAft>
                <a:spcPts val="0"/>
              </a:spcAft>
              <a:buNone/>
            </a:pPr>
            <a:r>
              <a:rPr lang="en"/>
              <a:t>NFM3- Onboard computing - Localization, Tool Planning, Navigation, Validation</a:t>
            </a:r>
            <a:endParaRPr/>
          </a:p>
          <a:p>
            <a:pPr marL="0" lvl="0" indent="0" algn="l" rtl="0">
              <a:spcBef>
                <a:spcPts val="0"/>
              </a:spcBef>
              <a:spcAft>
                <a:spcPts val="0"/>
              </a:spcAft>
              <a:buNone/>
            </a:pPr>
            <a:r>
              <a:rPr lang="en"/>
              <a:t>NFM4 - Moon Pit, 5x5, NFM1</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mt="46000"/>
          </a:blip>
          <a:stretch>
            <a:fillRect/>
          </a:stretch>
        </p:blipFill>
        <p:spPr>
          <a:xfrm rot="-1525115">
            <a:off x="-1527723" y="-730849"/>
            <a:ext cx="3780121" cy="3780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8.jpg"/></Relationships>
</file>

<file path=ppt/slides/_rels/slide31.xml.rels><?xml version="1.0" encoding="UTF-8" standalone="yes"?>
<Relationships xmlns="http://schemas.openxmlformats.org/package/2006/relationships"><Relationship Id="rId3" Type="http://schemas.openxmlformats.org/officeDocument/2006/relationships/hyperlink" Target="http://drive.google.com/file/d/1BfuIsn2JC5fQxBtTEJPHOTImWVm_aAiT/view"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0.jpg"/><Relationship Id="rId5" Type="http://schemas.openxmlformats.org/officeDocument/2006/relationships/hyperlink" Target="http://drive.google.com/file/d/1Rg0PC8zn101aYUlW6kvhhV9p9fMXsOOh/view" TargetMode="External"/><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8" y="11740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Lunar </a:t>
            </a:r>
            <a:r>
              <a:rPr lang="en" b="1">
                <a:solidFill>
                  <a:srgbClr val="FFD700"/>
                </a:solidFill>
                <a:latin typeface="Roboto Serif"/>
                <a:ea typeface="Roboto Serif"/>
                <a:cs typeface="Roboto Serif"/>
                <a:sym typeface="Roboto Serif"/>
              </a:rPr>
              <a:t>ROADSTER</a:t>
            </a:r>
            <a:endParaRPr b="1">
              <a:solidFill>
                <a:srgbClr val="FFD700"/>
              </a:solidFill>
              <a:latin typeface="Roboto Serif"/>
              <a:ea typeface="Roboto Serif"/>
              <a:cs typeface="Roboto Serif"/>
              <a:sym typeface="Roboto Serif"/>
            </a:endParaRPr>
          </a:p>
          <a:p>
            <a:pPr marL="0" lvl="0" indent="0" algn="ctr" rtl="0">
              <a:spcBef>
                <a:spcPts val="0"/>
              </a:spcBef>
              <a:spcAft>
                <a:spcPts val="0"/>
              </a:spcAft>
              <a:buNone/>
            </a:pPr>
            <a:r>
              <a:rPr lang="en" sz="2400">
                <a:solidFill>
                  <a:schemeClr val="lt1"/>
                </a:solidFill>
                <a:latin typeface="Roboto Serif Light"/>
                <a:ea typeface="Roboto Serif Light"/>
                <a:cs typeface="Roboto Serif Light"/>
                <a:sym typeface="Roboto Serif Light"/>
              </a:rPr>
              <a:t>(</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obotic </a:t>
            </a:r>
            <a:r>
              <a:rPr lang="en" sz="2400">
                <a:solidFill>
                  <a:srgbClr val="FFD700"/>
                </a:solidFill>
                <a:latin typeface="Roboto Serif Light"/>
                <a:ea typeface="Roboto Serif Light"/>
                <a:cs typeface="Roboto Serif Light"/>
                <a:sym typeface="Roboto Serif Light"/>
              </a:rPr>
              <a:t>O</a:t>
            </a:r>
            <a:r>
              <a:rPr lang="en" sz="2400">
                <a:solidFill>
                  <a:schemeClr val="lt1"/>
                </a:solidFill>
                <a:latin typeface="Roboto Serif Light"/>
                <a:ea typeface="Roboto Serif Light"/>
                <a:cs typeface="Roboto Serif Light"/>
                <a:sym typeface="Roboto Serif Light"/>
              </a:rPr>
              <a:t>perator for </a:t>
            </a:r>
            <a:r>
              <a:rPr lang="en" sz="2400">
                <a:solidFill>
                  <a:srgbClr val="FFD700"/>
                </a:solidFill>
                <a:latin typeface="Roboto Serif Light"/>
                <a:ea typeface="Roboto Serif Light"/>
                <a:cs typeface="Roboto Serif Light"/>
                <a:sym typeface="Roboto Serif Light"/>
              </a:rPr>
              <a:t>A</a:t>
            </a:r>
            <a:r>
              <a:rPr lang="en" sz="2400">
                <a:solidFill>
                  <a:schemeClr val="lt1"/>
                </a:solidFill>
                <a:latin typeface="Roboto Serif Light"/>
                <a:ea typeface="Roboto Serif Light"/>
                <a:cs typeface="Roboto Serif Light"/>
                <a:sym typeface="Roboto Serif Light"/>
              </a:rPr>
              <a:t>utonomous </a:t>
            </a:r>
            <a:r>
              <a:rPr lang="en" sz="2400">
                <a:solidFill>
                  <a:srgbClr val="FFD700"/>
                </a:solidFill>
                <a:highlight>
                  <a:srgbClr val="000000"/>
                </a:highlight>
                <a:latin typeface="Roboto Serif Light"/>
                <a:ea typeface="Roboto Serif Light"/>
                <a:cs typeface="Roboto Serif Light"/>
                <a:sym typeface="Roboto Serif Light"/>
              </a:rPr>
              <a:t>D</a:t>
            </a:r>
            <a:r>
              <a:rPr lang="en" sz="2400">
                <a:solidFill>
                  <a:schemeClr val="lt1"/>
                </a:solidFill>
                <a:latin typeface="Roboto Serif Light"/>
                <a:ea typeface="Roboto Serif Light"/>
                <a:cs typeface="Roboto Serif Light"/>
                <a:sym typeface="Roboto Serif Light"/>
              </a:rPr>
              <a:t>evelopment of </a:t>
            </a:r>
            <a:r>
              <a:rPr lang="en" sz="2400">
                <a:solidFill>
                  <a:srgbClr val="FFD700"/>
                </a:solidFill>
                <a:latin typeface="Roboto Serif Light"/>
                <a:ea typeface="Roboto Serif Light"/>
                <a:cs typeface="Roboto Serif Light"/>
                <a:sym typeface="Roboto Serif Light"/>
              </a:rPr>
              <a:t>S</a:t>
            </a:r>
            <a:r>
              <a:rPr lang="en" sz="2400">
                <a:solidFill>
                  <a:schemeClr val="lt1"/>
                </a:solidFill>
                <a:latin typeface="Roboto Serif Light"/>
                <a:ea typeface="Roboto Serif Light"/>
                <a:cs typeface="Roboto Serif Light"/>
                <a:sym typeface="Roboto Serif Light"/>
              </a:rPr>
              <a:t>urface </a:t>
            </a:r>
            <a:r>
              <a:rPr lang="en" sz="2400">
                <a:solidFill>
                  <a:srgbClr val="FFD700"/>
                </a:solidFill>
                <a:latin typeface="Roboto Serif Light"/>
                <a:ea typeface="Roboto Serif Light"/>
                <a:cs typeface="Roboto Serif Light"/>
                <a:sym typeface="Roboto Serif Light"/>
              </a:rPr>
              <a:t>T</a:t>
            </a:r>
            <a:r>
              <a:rPr lang="en" sz="2400">
                <a:solidFill>
                  <a:schemeClr val="lt1"/>
                </a:solidFill>
                <a:latin typeface="Roboto Serif Light"/>
                <a:ea typeface="Roboto Serif Light"/>
                <a:cs typeface="Roboto Serif Light"/>
                <a:sym typeface="Roboto Serif Light"/>
              </a:rPr>
              <a:t>rails and </a:t>
            </a:r>
            <a:r>
              <a:rPr lang="en" sz="2400">
                <a:solidFill>
                  <a:srgbClr val="FFD700"/>
                </a:solidFill>
                <a:latin typeface="Roboto Serif Light"/>
                <a:ea typeface="Roboto Serif Light"/>
                <a:cs typeface="Roboto Serif Light"/>
                <a:sym typeface="Roboto Serif Light"/>
              </a:rPr>
              <a:t>E</a:t>
            </a:r>
            <a:r>
              <a:rPr lang="en" sz="2400">
                <a:solidFill>
                  <a:schemeClr val="lt1"/>
                </a:solidFill>
                <a:latin typeface="Roboto Serif Light"/>
                <a:ea typeface="Roboto Serif Light"/>
                <a:cs typeface="Roboto Serif Light"/>
                <a:sym typeface="Roboto Serif Light"/>
              </a:rPr>
              <a:t>xploration </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outes)</a:t>
            </a:r>
            <a:endParaRPr sz="2400">
              <a:solidFill>
                <a:schemeClr val="lt1"/>
              </a:solidFill>
              <a:latin typeface="Roboto Serif Light"/>
              <a:ea typeface="Roboto Serif Light"/>
              <a:cs typeface="Roboto Serif Light"/>
              <a:sym typeface="Roboto Serif Light"/>
            </a:endParaRPr>
          </a:p>
        </p:txBody>
      </p:sp>
      <p:pic>
        <p:nvPicPr>
          <p:cNvPr id="56" name="Google Shape;56;p13"/>
          <p:cNvPicPr preferRelativeResize="0"/>
          <p:nvPr/>
        </p:nvPicPr>
        <p:blipFill>
          <a:blip r:embed="rId3">
            <a:alphaModFix amt="63000"/>
          </a:blip>
          <a:stretch>
            <a:fillRect/>
          </a:stretch>
        </p:blipFill>
        <p:spPr>
          <a:xfrm>
            <a:off x="152400" y="3798100"/>
            <a:ext cx="1260824" cy="1258725"/>
          </a:xfrm>
          <a:prstGeom prst="rect">
            <a:avLst/>
          </a:prstGeom>
          <a:noFill/>
          <a:ln>
            <a:noFill/>
          </a:ln>
        </p:spPr>
      </p:pic>
      <p:sp>
        <p:nvSpPr>
          <p:cNvPr id="57" name="Google Shape;57;p1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58" name="Google Shape;58;p13"/>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59" name="Google Shape;59;p13"/>
          <p:cNvPicPr preferRelativeResize="0"/>
          <p:nvPr/>
        </p:nvPicPr>
        <p:blipFill>
          <a:blip r:embed="rId4">
            <a:alphaModFix/>
          </a:blip>
          <a:stretch>
            <a:fillRect/>
          </a:stretch>
        </p:blipFill>
        <p:spPr>
          <a:xfrm>
            <a:off x="7671475" y="152401"/>
            <a:ext cx="1349663" cy="1258723"/>
          </a:xfrm>
          <a:prstGeom prst="rect">
            <a:avLst/>
          </a:prstGeom>
          <a:noFill/>
          <a:ln>
            <a:noFill/>
          </a:ln>
        </p:spPr>
      </p:pic>
      <p:sp>
        <p:nvSpPr>
          <p:cNvPr id="60" name="Google Shape;6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61" name="Google Shape;61;p13"/>
          <p:cNvSpPr txBox="1"/>
          <p:nvPr/>
        </p:nvSpPr>
        <p:spPr>
          <a:xfrm>
            <a:off x="1740300" y="3528650"/>
            <a:ext cx="5663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solidFill>
                  <a:schemeClr val="lt1"/>
                </a:solidFill>
                <a:latin typeface="Lora Medium"/>
                <a:ea typeface="Lora Medium"/>
                <a:cs typeface="Lora Medium"/>
                <a:sym typeface="Lora Medium"/>
              </a:rPr>
              <a:t>“Starting with a foothold on the Moon, we pave the way to the cosmos”</a:t>
            </a:r>
            <a:endParaRPr sz="1300" i="1">
              <a:solidFill>
                <a:schemeClr val="lt1"/>
              </a:solidFill>
              <a:latin typeface="Lora Medium"/>
              <a:ea typeface="Lora Medium"/>
              <a:cs typeface="Lora Medium"/>
              <a:sym typeface="Lo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727650" y="48457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Non-Functional Requirements (Desirable)</a:t>
            </a:r>
            <a:endParaRPr b="1">
              <a:solidFill>
                <a:schemeClr val="lt1"/>
              </a:solidFill>
              <a:latin typeface="Roboto Serif"/>
              <a:ea typeface="Roboto Serif"/>
              <a:cs typeface="Roboto Serif"/>
              <a:sym typeface="Roboto Serif"/>
            </a:endParaRPr>
          </a:p>
        </p:txBody>
      </p:sp>
      <p:graphicFrame>
        <p:nvGraphicFramePr>
          <p:cNvPr id="169" name="Google Shape;169;p22"/>
          <p:cNvGraphicFramePr/>
          <p:nvPr/>
        </p:nvGraphicFramePr>
        <p:xfrm>
          <a:off x="781250" y="1336613"/>
          <a:ext cx="3000000" cy="3000000"/>
        </p:xfrm>
        <a:graphic>
          <a:graphicData uri="http://schemas.openxmlformats.org/drawingml/2006/table">
            <a:tbl>
              <a:tblPr>
                <a:noFill/>
                <a:tableStyleId>{103DED2A-ED45-4940-BBBA-E226DF6C212A}</a:tableStyleId>
              </a:tblPr>
              <a:tblGrid>
                <a:gridCol w="841350">
                  <a:extLst>
                    <a:ext uri="{9D8B030D-6E8A-4147-A177-3AD203B41FA5}">
                      <a16:colId xmlns:a16="http://schemas.microsoft.com/office/drawing/2014/main" val="20000"/>
                    </a:ext>
                  </a:extLst>
                </a:gridCol>
                <a:gridCol w="2370225">
                  <a:extLst>
                    <a:ext uri="{9D8B030D-6E8A-4147-A177-3AD203B41FA5}">
                      <a16:colId xmlns:a16="http://schemas.microsoft.com/office/drawing/2014/main" val="20001"/>
                    </a:ext>
                  </a:extLst>
                </a:gridCol>
                <a:gridCol w="43699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Parameter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Description</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Technological Extensibility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system will be </a:t>
                      </a:r>
                      <a:r>
                        <a:rPr lang="en" sz="1200">
                          <a:solidFill>
                            <a:srgbClr val="FFFF00"/>
                          </a:solidFill>
                          <a:latin typeface="Roboto Serif"/>
                          <a:ea typeface="Roboto Serif"/>
                          <a:cs typeface="Roboto Serif"/>
                          <a:sym typeface="Roboto Serif"/>
                        </a:rPr>
                        <a:t>well documented</a:t>
                      </a:r>
                      <a:r>
                        <a:rPr lang="en" sz="1200">
                          <a:solidFill>
                            <a:schemeClr val="lt1"/>
                          </a:solidFill>
                          <a:latin typeface="Roboto Serif"/>
                          <a:ea typeface="Roboto Serif"/>
                          <a:cs typeface="Roboto Serif"/>
                          <a:sym typeface="Roboto Serif"/>
                        </a:rPr>
                        <a:t> and designed so that future teams can easily access and build on the work</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497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Aesthetics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Requirement from sponsor, the rover must </a:t>
                      </a:r>
                      <a:r>
                        <a:rPr lang="en" sz="1200">
                          <a:solidFill>
                            <a:srgbClr val="FFFF00"/>
                          </a:solidFill>
                          <a:latin typeface="Roboto Serif"/>
                          <a:ea typeface="Roboto Serif"/>
                          <a:cs typeface="Roboto Serif"/>
                          <a:sym typeface="Roboto Serif"/>
                        </a:rPr>
                        <a:t>look presentable</a:t>
                      </a:r>
                      <a:r>
                        <a:rPr lang="en" sz="1200">
                          <a:solidFill>
                            <a:schemeClr val="lt1"/>
                          </a:solidFill>
                          <a:latin typeface="Roboto Serif"/>
                          <a:ea typeface="Roboto Serif"/>
                          <a:cs typeface="Roboto Serif"/>
                          <a:sym typeface="Roboto Serif"/>
                        </a:rPr>
                        <a:t> and </a:t>
                      </a:r>
                      <a:r>
                        <a:rPr lang="en" sz="1200">
                          <a:solidFill>
                            <a:srgbClr val="FFFF00"/>
                          </a:solidFill>
                          <a:latin typeface="Roboto Serif"/>
                          <a:ea typeface="Roboto Serif"/>
                          <a:cs typeface="Roboto Serif"/>
                          <a:sym typeface="Roboto Serif"/>
                        </a:rPr>
                        <a:t>lunar-ready</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Modularity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To enable </a:t>
                      </a:r>
                      <a:r>
                        <a:rPr lang="en" sz="1200">
                          <a:solidFill>
                            <a:srgbClr val="FFFF00"/>
                          </a:solidFill>
                          <a:latin typeface="Roboto Serif"/>
                          <a:ea typeface="Roboto Serif"/>
                          <a:cs typeface="Roboto Serif"/>
                          <a:sym typeface="Roboto Serif"/>
                        </a:rPr>
                        <a:t>tool</a:t>
                      </a:r>
                      <a:r>
                        <a:rPr lang="en" sz="1200">
                          <a:solidFill>
                            <a:schemeClr val="lt1"/>
                          </a:solidFill>
                          <a:latin typeface="Roboto Serif"/>
                          <a:ea typeface="Roboto Serif"/>
                          <a:cs typeface="Roboto Serif"/>
                          <a:sym typeface="Roboto Serif"/>
                        </a:rPr>
                        <a:t> </a:t>
                      </a:r>
                      <a:r>
                        <a:rPr lang="en" sz="1200">
                          <a:solidFill>
                            <a:srgbClr val="FFFF00"/>
                          </a:solidFill>
                          <a:latin typeface="Roboto Serif"/>
                          <a:ea typeface="Roboto Serif"/>
                          <a:cs typeface="Roboto Serif"/>
                          <a:sym typeface="Roboto Serif"/>
                        </a:rPr>
                        <a:t>interchangeability</a:t>
                      </a:r>
                      <a:r>
                        <a:rPr lang="en" sz="1200">
                          <a:solidFill>
                            <a:schemeClr val="lt1"/>
                          </a:solidFill>
                          <a:latin typeface="Roboto Serif"/>
                          <a:ea typeface="Roboto Serif"/>
                          <a:cs typeface="Roboto Serif"/>
                          <a:sym typeface="Roboto Serif"/>
                        </a:rPr>
                        <a:t>, the tool assemblies must be modular and easy to assemble/disassemble</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Repeatability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system will </a:t>
                      </a:r>
                      <a:r>
                        <a:rPr lang="en" sz="1200">
                          <a:solidFill>
                            <a:srgbClr val="FFFF00"/>
                          </a:solidFill>
                          <a:latin typeface="Roboto Serif"/>
                          <a:ea typeface="Roboto Serif"/>
                          <a:cs typeface="Roboto Serif"/>
                          <a:sym typeface="Roboto Serif"/>
                        </a:rPr>
                        <a:t>complete multiple missions without the need of maintenance</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0" name="Google Shape;17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781263" y="3546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Performance Requirements (Mandatory)</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graphicFrame>
        <p:nvGraphicFramePr>
          <p:cNvPr id="176" name="Google Shape;176;p23"/>
          <p:cNvGraphicFramePr/>
          <p:nvPr/>
        </p:nvGraphicFramePr>
        <p:xfrm>
          <a:off x="834875" y="1494175"/>
          <a:ext cx="3000000" cy="3000000"/>
        </p:xfrm>
        <a:graphic>
          <a:graphicData uri="http://schemas.openxmlformats.org/drawingml/2006/table">
            <a:tbl>
              <a:tblPr>
                <a:noFill/>
                <a:tableStyleId>{103DED2A-ED45-4940-BBBA-E226DF6C212A}</a:tableStyleId>
              </a:tblPr>
              <a:tblGrid>
                <a:gridCol w="917800">
                  <a:extLst>
                    <a:ext uri="{9D8B030D-6E8A-4147-A177-3AD203B41FA5}">
                      <a16:colId xmlns:a16="http://schemas.microsoft.com/office/drawing/2014/main" val="20000"/>
                    </a:ext>
                  </a:extLst>
                </a:gridCol>
                <a:gridCol w="6663675">
                  <a:extLst>
                    <a:ext uri="{9D8B030D-6E8A-4147-A177-3AD203B41FA5}">
                      <a16:colId xmlns:a16="http://schemas.microsoft.com/office/drawing/2014/main" val="20001"/>
                    </a:ext>
                  </a:extLst>
                </a:gridCol>
              </a:tblGrid>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Performance Metrics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plan a path with </a:t>
                      </a:r>
                      <a:r>
                        <a:rPr lang="en" sz="1200">
                          <a:solidFill>
                            <a:schemeClr val="accent6"/>
                          </a:solidFill>
                          <a:latin typeface="Roboto Serif"/>
                          <a:ea typeface="Roboto Serif"/>
                          <a:cs typeface="Roboto Serif"/>
                          <a:sym typeface="Roboto Serif"/>
                        </a:rPr>
                        <a:t>cumulative deviation of &lt;= 25%</a:t>
                      </a:r>
                      <a:r>
                        <a:rPr lang="en" sz="1200">
                          <a:solidFill>
                            <a:schemeClr val="lt1"/>
                          </a:solidFill>
                          <a:latin typeface="Roboto Serif"/>
                          <a:ea typeface="Roboto Serif"/>
                          <a:cs typeface="Roboto Serif"/>
                          <a:sym typeface="Roboto Serif"/>
                        </a:rPr>
                        <a:t> from chosen latitude’s length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587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follow planned path</a:t>
                      </a:r>
                      <a:r>
                        <a:rPr lang="en" sz="1200">
                          <a:solidFill>
                            <a:schemeClr val="lt1"/>
                          </a:solidFill>
                          <a:latin typeface="Roboto Serif"/>
                          <a:ea typeface="Roboto Serif"/>
                          <a:cs typeface="Roboto Serif"/>
                          <a:sym typeface="Roboto Serif"/>
                        </a:rPr>
                        <a:t> to a maximum deviation of </a:t>
                      </a:r>
                      <a:r>
                        <a:rPr lang="en" sz="1200">
                          <a:solidFill>
                            <a:schemeClr val="accent6"/>
                          </a:solidFill>
                          <a:latin typeface="Roboto Serif"/>
                          <a:ea typeface="Roboto Serif"/>
                          <a:cs typeface="Roboto Serif"/>
                          <a:sym typeface="Roboto Serif"/>
                        </a:rPr>
                        <a:t>10%</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climb gradients up to 15°</a:t>
                      </a:r>
                      <a:r>
                        <a:rPr lang="en" sz="1200">
                          <a:solidFill>
                            <a:schemeClr val="lt1"/>
                          </a:solidFill>
                          <a:latin typeface="Roboto Serif"/>
                          <a:ea typeface="Roboto Serif"/>
                          <a:cs typeface="Roboto Serif"/>
                          <a:sym typeface="Roboto Serif"/>
                        </a:rPr>
                        <a:t> and have a </a:t>
                      </a:r>
                      <a:r>
                        <a:rPr lang="en" sz="1200">
                          <a:solidFill>
                            <a:schemeClr val="accent6"/>
                          </a:solidFill>
                          <a:latin typeface="Roboto Serif"/>
                          <a:ea typeface="Roboto Serif"/>
                          <a:cs typeface="Roboto Serif"/>
                          <a:sym typeface="Roboto Serif"/>
                        </a:rPr>
                        <a:t>contact pressure</a:t>
                      </a:r>
                      <a:r>
                        <a:rPr lang="en" sz="1200">
                          <a:solidFill>
                            <a:schemeClr val="lt1"/>
                          </a:solidFill>
                          <a:latin typeface="Roboto Serif"/>
                          <a:ea typeface="Roboto Serif"/>
                          <a:cs typeface="Roboto Serif"/>
                          <a:sym typeface="Roboto Serif"/>
                        </a:rPr>
                        <a:t> </a:t>
                      </a:r>
                      <a:r>
                        <a:rPr lang="en" sz="1200">
                          <a:solidFill>
                            <a:schemeClr val="accent6"/>
                          </a:solidFill>
                          <a:latin typeface="Roboto Serif"/>
                          <a:ea typeface="Roboto Serif"/>
                          <a:cs typeface="Roboto Serif"/>
                          <a:sym typeface="Roboto Serif"/>
                        </a:rPr>
                        <a:t>of less than 1.5 kPa</a:t>
                      </a:r>
                      <a:r>
                        <a:rPr lang="en" sz="1200">
                          <a:solidFill>
                            <a:schemeClr val="lt1"/>
                          </a:solidFill>
                          <a:latin typeface="Roboto Serif"/>
                          <a:ea typeface="Roboto Serif"/>
                          <a:cs typeface="Roboto Serif"/>
                          <a:sym typeface="Roboto Serif"/>
                        </a:rPr>
                        <a:t> </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4652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avoid craters &gt;= 0.5 metres</a:t>
                      </a:r>
                      <a:r>
                        <a:rPr lang="en" sz="1200">
                          <a:solidFill>
                            <a:schemeClr val="lt1"/>
                          </a:solidFill>
                          <a:latin typeface="Roboto Serif"/>
                          <a:ea typeface="Roboto Serif"/>
                          <a:cs typeface="Roboto Serif"/>
                          <a:sym typeface="Roboto Serif"/>
                        </a:rPr>
                        <a:t> and </a:t>
                      </a:r>
                      <a:r>
                        <a:rPr lang="en" sz="1200">
                          <a:solidFill>
                            <a:schemeClr val="accent6"/>
                          </a:solidFill>
                          <a:latin typeface="Roboto Serif"/>
                          <a:ea typeface="Roboto Serif"/>
                          <a:cs typeface="Roboto Serif"/>
                          <a:sym typeface="Roboto Serif"/>
                        </a:rPr>
                        <a:t>avoid slopes &gt;= 15°</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6652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M.P.5</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Will fill craters of </a:t>
                      </a:r>
                      <a:r>
                        <a:rPr lang="en" sz="1200">
                          <a:solidFill>
                            <a:schemeClr val="accent6"/>
                          </a:solidFill>
                          <a:latin typeface="Roboto Serif"/>
                          <a:ea typeface="Roboto Serif"/>
                          <a:cs typeface="Roboto Serif"/>
                          <a:sym typeface="Roboto Serif"/>
                        </a:rPr>
                        <a:t>up to 0.5 meters</a:t>
                      </a:r>
                      <a:r>
                        <a:rPr lang="en" sz="1200">
                          <a:solidFill>
                            <a:schemeClr val="lt1"/>
                          </a:solidFill>
                          <a:latin typeface="Roboto Serif"/>
                          <a:ea typeface="Roboto Serif"/>
                          <a:cs typeface="Roboto Serif"/>
                          <a:sym typeface="Roboto Serif"/>
                        </a:rPr>
                        <a:t> in diameter and </a:t>
                      </a:r>
                      <a:r>
                        <a:rPr lang="en" sz="1200">
                          <a:solidFill>
                            <a:schemeClr val="accent6"/>
                          </a:solidFill>
                          <a:latin typeface="Roboto Serif"/>
                          <a:ea typeface="Roboto Serif"/>
                          <a:cs typeface="Roboto Serif"/>
                          <a:sym typeface="Roboto Serif"/>
                        </a:rPr>
                        <a:t>0.1m</a:t>
                      </a:r>
                      <a:r>
                        <a:rPr lang="en" sz="1200">
                          <a:solidFill>
                            <a:schemeClr val="lt1"/>
                          </a:solidFill>
                          <a:latin typeface="Roboto Serif"/>
                          <a:ea typeface="Roboto Serif"/>
                          <a:cs typeface="Roboto Serif"/>
                          <a:sym typeface="Roboto Serif"/>
                        </a:rPr>
                        <a:t> in depth</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M.P.6</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groom the trail to have a </a:t>
                      </a:r>
                      <a:r>
                        <a:rPr lang="en" sz="1200">
                          <a:solidFill>
                            <a:schemeClr val="accent6"/>
                          </a:solidFill>
                          <a:latin typeface="Roboto Serif"/>
                          <a:ea typeface="Roboto Serif"/>
                          <a:cs typeface="Roboto Serif"/>
                          <a:sym typeface="Roboto Serif"/>
                        </a:rPr>
                        <a:t>maximum traversal slope of 5°</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77" name="Google Shape;17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310388" y="1536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Functional Architecture</a:t>
            </a:r>
            <a:endParaRPr b="1">
              <a:solidFill>
                <a:schemeClr val="lt1"/>
              </a:solidFill>
              <a:latin typeface="Roboto Serif"/>
              <a:ea typeface="Roboto Serif"/>
              <a:cs typeface="Roboto Serif"/>
              <a:sym typeface="Roboto Serif"/>
            </a:endParaRPr>
          </a:p>
        </p:txBody>
      </p:sp>
      <p:sp>
        <p:nvSpPr>
          <p:cNvPr id="183" name="Google Shape;18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pic>
        <p:nvPicPr>
          <p:cNvPr id="184" name="Google Shape;184;p24"/>
          <p:cNvPicPr preferRelativeResize="0"/>
          <p:nvPr/>
        </p:nvPicPr>
        <p:blipFill>
          <a:blip r:embed="rId3">
            <a:alphaModFix/>
          </a:blip>
          <a:stretch>
            <a:fillRect/>
          </a:stretch>
        </p:blipFill>
        <p:spPr>
          <a:xfrm>
            <a:off x="1267675" y="726325"/>
            <a:ext cx="6608661" cy="411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354475"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Cyber-Physical Architecture</a:t>
            </a:r>
            <a:endParaRPr b="1">
              <a:solidFill>
                <a:schemeClr val="lt1"/>
              </a:solidFill>
              <a:latin typeface="Roboto Serif"/>
              <a:ea typeface="Roboto Serif"/>
              <a:cs typeface="Roboto Serif"/>
              <a:sym typeface="Roboto Serif"/>
            </a:endParaRPr>
          </a:p>
        </p:txBody>
      </p:sp>
      <p:sp>
        <p:nvSpPr>
          <p:cNvPr id="190" name="Google Shape;19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91" name="Google Shape;19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pic>
        <p:nvPicPr>
          <p:cNvPr id="192" name="Google Shape;192;p25"/>
          <p:cNvPicPr preferRelativeResize="0"/>
          <p:nvPr/>
        </p:nvPicPr>
        <p:blipFill>
          <a:blip r:embed="rId3">
            <a:alphaModFix/>
          </a:blip>
          <a:stretch>
            <a:fillRect/>
          </a:stretch>
        </p:blipFill>
        <p:spPr>
          <a:xfrm>
            <a:off x="638062" y="401900"/>
            <a:ext cx="7867873" cy="4836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354475"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Cyber-Physical Architecture</a:t>
            </a:r>
            <a:endParaRPr b="1">
              <a:solidFill>
                <a:schemeClr val="lt1"/>
              </a:solidFill>
              <a:latin typeface="Roboto Serif"/>
              <a:ea typeface="Roboto Serif"/>
              <a:cs typeface="Roboto Serif"/>
              <a:sym typeface="Roboto Serif"/>
            </a:endParaRPr>
          </a:p>
        </p:txBody>
      </p:sp>
      <p:pic>
        <p:nvPicPr>
          <p:cNvPr id="198" name="Google Shape;198;p26"/>
          <p:cNvPicPr preferRelativeResize="0"/>
          <p:nvPr/>
        </p:nvPicPr>
        <p:blipFill>
          <a:blip r:embed="rId3">
            <a:alphaModFix/>
          </a:blip>
          <a:stretch>
            <a:fillRect/>
          </a:stretch>
        </p:blipFill>
        <p:spPr>
          <a:xfrm>
            <a:off x="2388900" y="4207175"/>
            <a:ext cx="4366196" cy="572700"/>
          </a:xfrm>
          <a:prstGeom prst="rect">
            <a:avLst/>
          </a:prstGeom>
          <a:noFill/>
          <a:ln>
            <a:noFill/>
          </a:ln>
        </p:spPr>
      </p:pic>
      <p:sp>
        <p:nvSpPr>
          <p:cNvPr id="199" name="Google Shape;19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pic>
        <p:nvPicPr>
          <p:cNvPr id="200" name="Google Shape;200;p26"/>
          <p:cNvPicPr preferRelativeResize="0"/>
          <p:nvPr/>
        </p:nvPicPr>
        <p:blipFill>
          <a:blip r:embed="rId4">
            <a:alphaModFix/>
          </a:blip>
          <a:stretch>
            <a:fillRect/>
          </a:stretch>
        </p:blipFill>
        <p:spPr>
          <a:xfrm>
            <a:off x="69050" y="807250"/>
            <a:ext cx="9395302" cy="3215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354475"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Cyber-Physical Architecture</a:t>
            </a:r>
            <a:endParaRPr b="1">
              <a:solidFill>
                <a:schemeClr val="lt1"/>
              </a:solidFill>
              <a:latin typeface="Roboto Serif"/>
              <a:ea typeface="Roboto Serif"/>
              <a:cs typeface="Roboto Serif"/>
              <a:sym typeface="Roboto Serif"/>
            </a:endParaRPr>
          </a:p>
        </p:txBody>
      </p:sp>
      <p:pic>
        <p:nvPicPr>
          <p:cNvPr id="206" name="Google Shape;206;p27"/>
          <p:cNvPicPr preferRelativeResize="0"/>
          <p:nvPr/>
        </p:nvPicPr>
        <p:blipFill>
          <a:blip r:embed="rId3">
            <a:alphaModFix/>
          </a:blip>
          <a:stretch>
            <a:fillRect/>
          </a:stretch>
        </p:blipFill>
        <p:spPr>
          <a:xfrm>
            <a:off x="2388900" y="3778525"/>
            <a:ext cx="4366196" cy="572700"/>
          </a:xfrm>
          <a:prstGeom prst="rect">
            <a:avLst/>
          </a:prstGeom>
          <a:noFill/>
          <a:ln>
            <a:noFill/>
          </a:ln>
        </p:spPr>
      </p:pic>
      <p:sp>
        <p:nvSpPr>
          <p:cNvPr id="207" name="Google Shape;20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pic>
        <p:nvPicPr>
          <p:cNvPr id="208" name="Google Shape;208;p27"/>
          <p:cNvPicPr preferRelativeResize="0"/>
          <p:nvPr/>
        </p:nvPicPr>
        <p:blipFill>
          <a:blip r:embed="rId4">
            <a:alphaModFix/>
          </a:blip>
          <a:stretch>
            <a:fillRect/>
          </a:stretch>
        </p:blipFill>
        <p:spPr>
          <a:xfrm>
            <a:off x="38100" y="1466775"/>
            <a:ext cx="9426176" cy="188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16</a:t>
            </a:fld>
            <a:endParaRPr>
              <a:solidFill>
                <a:schemeClr val="lt1"/>
              </a:solidFill>
            </a:endParaRPr>
          </a:p>
        </p:txBody>
      </p:sp>
      <p:sp>
        <p:nvSpPr>
          <p:cNvPr id="214" name="Google Shape;214;p2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Subsystem Completion Status</a:t>
            </a:r>
            <a:endParaRPr b="1">
              <a:solidFill>
                <a:schemeClr val="lt1"/>
              </a:solidFill>
              <a:latin typeface="Roboto Serif"/>
              <a:ea typeface="Roboto Serif"/>
              <a:cs typeface="Roboto Serif"/>
              <a:sym typeface="Roboto Serif"/>
            </a:endParaRPr>
          </a:p>
        </p:txBody>
      </p:sp>
      <p:graphicFrame>
        <p:nvGraphicFramePr>
          <p:cNvPr id="215" name="Google Shape;215;p28"/>
          <p:cNvGraphicFramePr/>
          <p:nvPr/>
        </p:nvGraphicFramePr>
        <p:xfrm>
          <a:off x="454263" y="617052"/>
          <a:ext cx="3000000" cy="3000000"/>
        </p:xfrm>
        <a:graphic>
          <a:graphicData uri="http://schemas.openxmlformats.org/drawingml/2006/table">
            <a:tbl>
              <a:tblPr>
                <a:noFill/>
                <a:tableStyleId>{103DED2A-ED45-4940-BBBA-E226DF6C212A}</a:tableStyleId>
              </a:tblPr>
              <a:tblGrid>
                <a:gridCol w="2546450">
                  <a:extLst>
                    <a:ext uri="{9D8B030D-6E8A-4147-A177-3AD203B41FA5}">
                      <a16:colId xmlns:a16="http://schemas.microsoft.com/office/drawing/2014/main" val="20000"/>
                    </a:ext>
                  </a:extLst>
                </a:gridCol>
                <a:gridCol w="1614025">
                  <a:extLst>
                    <a:ext uri="{9D8B030D-6E8A-4147-A177-3AD203B41FA5}">
                      <a16:colId xmlns:a16="http://schemas.microsoft.com/office/drawing/2014/main" val="20001"/>
                    </a:ext>
                  </a:extLst>
                </a:gridCol>
                <a:gridCol w="4160550">
                  <a:extLst>
                    <a:ext uri="{9D8B030D-6E8A-4147-A177-3AD203B41FA5}">
                      <a16:colId xmlns:a16="http://schemas.microsoft.com/office/drawing/2014/main" val="20002"/>
                    </a:ext>
                  </a:extLst>
                </a:gridCol>
              </a:tblGrid>
              <a:tr h="330600">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Subsystem</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Completion %</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Future Work</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30600">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Sensors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FF9900"/>
                          </a:solidFill>
                          <a:latin typeface="Roboto Serif"/>
                          <a:ea typeface="Roboto Serif"/>
                          <a:cs typeface="Roboto Serif"/>
                          <a:sym typeface="Roboto Serif"/>
                        </a:rPr>
                        <a:t>50%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Interface ZED and actuator drivers with docker</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30600">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Computations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FF9900"/>
                          </a:solidFill>
                          <a:latin typeface="Roboto Serif"/>
                          <a:ea typeface="Roboto Serif"/>
                          <a:cs typeface="Roboto Serif"/>
                          <a:sym typeface="Roboto Serif"/>
                        </a:rPr>
                        <a:t>50%</a:t>
                      </a:r>
                      <a:endParaRPr sz="11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30600">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1. Jetson and Docker</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95%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Integrate ZED drivers</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30600">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2. Localization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75%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Tuning of EKF parameters</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30600">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3. Tool Planner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FF0000"/>
                          </a:solidFill>
                          <a:latin typeface="Roboto Serif"/>
                          <a:ea typeface="Roboto Serif"/>
                          <a:cs typeface="Roboto Serif"/>
                          <a:sym typeface="Roboto Serif"/>
                        </a:rPr>
                        <a:t>10%</a:t>
                      </a:r>
                      <a:endParaRPr sz="1100" b="1">
                        <a:solidFill>
                          <a:srgbClr val="FF00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Implement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30600">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4. Navigation Planner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EA9999"/>
                          </a:solidFill>
                          <a:latin typeface="Roboto Serif"/>
                          <a:ea typeface="Roboto Serif"/>
                          <a:cs typeface="Roboto Serif"/>
                          <a:sym typeface="Roboto Serif"/>
                        </a:rPr>
                        <a:t>30%</a:t>
                      </a:r>
                      <a:endParaRPr sz="1100" b="1">
                        <a:solidFill>
                          <a:srgbClr val="EA9999"/>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Setup Nav Stack, Integrate Localization and Nav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30600">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External Infrastructure</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30600">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Mechanical</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75%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30600">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1. Dozer Assembly</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85%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Refinement of Dozer</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30600">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2. Wheel Assembly</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65%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Wheel Design Iterations, Final Manufacturing</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330600">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Actuation</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B6D7A8"/>
                          </a:solidFill>
                          <a:latin typeface="Roboto Serif"/>
                          <a:ea typeface="Roboto Serif"/>
                          <a:cs typeface="Roboto Serif"/>
                          <a:sym typeface="Roboto Serif"/>
                        </a:rPr>
                        <a:t>60%</a:t>
                      </a:r>
                      <a:endParaRPr sz="1100" b="1">
                        <a:solidFill>
                          <a:srgbClr val="FF99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Linear Actuator tuning, Wheel encoder tuning</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330600">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Electrical Power</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FF9900"/>
                          </a:solidFill>
                          <a:latin typeface="Roboto Serif"/>
                          <a:ea typeface="Roboto Serif"/>
                          <a:cs typeface="Roboto Serif"/>
                          <a:sym typeface="Roboto Serif"/>
                        </a:rPr>
                        <a:t>50%</a:t>
                      </a:r>
                      <a:endParaRPr sz="1100" b="1">
                        <a:solidFill>
                          <a:srgbClr val="FF99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Manufacturing and Integrating Electronic Box and PDB </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221" name="Google Shape;22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sp>
        <p:nvSpPr>
          <p:cNvPr id="222" name="Google Shape;222;p29"/>
          <p:cNvSpPr txBox="1"/>
          <p:nvPr/>
        </p:nvSpPr>
        <p:spPr>
          <a:xfrm>
            <a:off x="5002675" y="722125"/>
            <a:ext cx="37233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All sensors used on the rover for computations.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Wheel Encoders (x4)</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Mast Depth Camera (ZED 2i Stereo Camera)</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IMU (VectorNav)</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Actuator Feedback Sensor</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The sensor data is published to various ROS topics and can be used inside the Docker container to perform computations.</a:t>
            </a:r>
            <a:endParaRPr sz="1600">
              <a:solidFill>
                <a:schemeClr val="lt1"/>
              </a:solidFill>
              <a:latin typeface="Roboto Serif"/>
              <a:ea typeface="Roboto Serif"/>
              <a:cs typeface="Roboto Serif"/>
              <a:sym typeface="Roboto Serif"/>
            </a:endParaRPr>
          </a:p>
        </p:txBody>
      </p:sp>
      <p:pic>
        <p:nvPicPr>
          <p:cNvPr id="223" name="Google Shape;223;p29"/>
          <p:cNvPicPr preferRelativeResize="0"/>
          <p:nvPr/>
        </p:nvPicPr>
        <p:blipFill>
          <a:blip r:embed="rId3">
            <a:alphaModFix/>
          </a:blip>
          <a:stretch>
            <a:fillRect/>
          </a:stretch>
        </p:blipFill>
        <p:spPr>
          <a:xfrm>
            <a:off x="2710875" y="822370"/>
            <a:ext cx="2125600" cy="1749375"/>
          </a:xfrm>
          <a:prstGeom prst="rect">
            <a:avLst/>
          </a:prstGeom>
          <a:noFill/>
          <a:ln>
            <a:noFill/>
          </a:ln>
        </p:spPr>
      </p:pic>
      <p:pic>
        <p:nvPicPr>
          <p:cNvPr id="224" name="Google Shape;224;p29"/>
          <p:cNvPicPr preferRelativeResize="0"/>
          <p:nvPr/>
        </p:nvPicPr>
        <p:blipFill>
          <a:blip r:embed="rId4">
            <a:alphaModFix/>
          </a:blip>
          <a:stretch>
            <a:fillRect/>
          </a:stretch>
        </p:blipFill>
        <p:spPr>
          <a:xfrm>
            <a:off x="2710875" y="2571750"/>
            <a:ext cx="2125600" cy="2125600"/>
          </a:xfrm>
          <a:prstGeom prst="rect">
            <a:avLst/>
          </a:prstGeom>
          <a:noFill/>
          <a:ln>
            <a:noFill/>
          </a:ln>
          <a:effectLst>
            <a:outerShdw blurRad="57150" dist="19050" dir="5400000" algn="bl" rotWithShape="0">
              <a:srgbClr val="000000">
                <a:alpha val="50000"/>
              </a:srgbClr>
            </a:outerShdw>
          </a:effectLst>
        </p:spPr>
      </p:pic>
      <p:pic>
        <p:nvPicPr>
          <p:cNvPr id="225" name="Google Shape;225;p29"/>
          <p:cNvPicPr preferRelativeResize="0"/>
          <p:nvPr/>
        </p:nvPicPr>
        <p:blipFill>
          <a:blip r:embed="rId5">
            <a:alphaModFix/>
          </a:blip>
          <a:stretch>
            <a:fillRect/>
          </a:stretch>
        </p:blipFill>
        <p:spPr>
          <a:xfrm>
            <a:off x="585275" y="2571750"/>
            <a:ext cx="2125601" cy="2125601"/>
          </a:xfrm>
          <a:prstGeom prst="rect">
            <a:avLst/>
          </a:prstGeom>
          <a:noFill/>
          <a:ln>
            <a:noFill/>
          </a:ln>
        </p:spPr>
      </p:pic>
      <p:pic>
        <p:nvPicPr>
          <p:cNvPr id="226" name="Google Shape;226;p29"/>
          <p:cNvPicPr preferRelativeResize="0"/>
          <p:nvPr/>
        </p:nvPicPr>
        <p:blipFill>
          <a:blip r:embed="rId6">
            <a:alphaModFix/>
          </a:blip>
          <a:stretch>
            <a:fillRect/>
          </a:stretch>
        </p:blipFill>
        <p:spPr>
          <a:xfrm>
            <a:off x="961500" y="822375"/>
            <a:ext cx="1749374" cy="1749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232" name="Google Shape;23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18</a:t>
            </a:fld>
            <a:endParaRPr>
              <a:solidFill>
                <a:schemeClr val="lt1"/>
              </a:solidFill>
            </a:endParaRPr>
          </a:p>
        </p:txBody>
      </p:sp>
      <p:sp>
        <p:nvSpPr>
          <p:cNvPr id="233" name="Google Shape;233;p30"/>
          <p:cNvSpPr txBox="1"/>
          <p:nvPr/>
        </p:nvSpPr>
        <p:spPr>
          <a:xfrm>
            <a:off x="4088275" y="617050"/>
            <a:ext cx="4701900" cy="43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Implementation:</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IMU implemented using VectorNav ROS package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Wheel Encoder parsed using micro-ROS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Purchased actuator has a feedback potentiometer</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Challenges: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Difficulty integrating ZED SDK drivers with docker container due to CUDA compatibility issues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IMU firmware drivers were outdated</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Status:</a:t>
            </a:r>
            <a:r>
              <a:rPr lang="en" sz="1500">
                <a:solidFill>
                  <a:schemeClr val="lt1"/>
                </a:solidFill>
                <a:latin typeface="Roboto Serif"/>
                <a:ea typeface="Roboto Serif"/>
                <a:cs typeface="Roboto Serif"/>
                <a:sym typeface="Roboto Serif"/>
              </a:rPr>
              <a:t> 50% Complete</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IMU and Wheel Encoder finalized. ZED SDK and Actuator Feedback Sensor setup in progress.</a:t>
            </a:r>
            <a:endParaRPr sz="1500">
              <a:solidFill>
                <a:schemeClr val="lt1"/>
              </a:solidFill>
              <a:latin typeface="Roboto Serif"/>
              <a:ea typeface="Roboto Serif"/>
              <a:cs typeface="Roboto Serif"/>
              <a:sym typeface="Roboto Serif"/>
            </a:endParaRPr>
          </a:p>
        </p:txBody>
      </p:sp>
      <p:pic>
        <p:nvPicPr>
          <p:cNvPr id="234" name="Google Shape;234;p30"/>
          <p:cNvPicPr preferRelativeResize="0"/>
          <p:nvPr/>
        </p:nvPicPr>
        <p:blipFill>
          <a:blip r:embed="rId3">
            <a:alphaModFix/>
          </a:blip>
          <a:stretch>
            <a:fillRect/>
          </a:stretch>
        </p:blipFill>
        <p:spPr>
          <a:xfrm>
            <a:off x="591144" y="2727775"/>
            <a:ext cx="3178531" cy="2091475"/>
          </a:xfrm>
          <a:prstGeom prst="rect">
            <a:avLst/>
          </a:prstGeom>
          <a:noFill/>
          <a:ln>
            <a:noFill/>
          </a:ln>
        </p:spPr>
      </p:pic>
      <p:pic>
        <p:nvPicPr>
          <p:cNvPr id="235" name="Google Shape;235;p30"/>
          <p:cNvPicPr preferRelativeResize="0"/>
          <p:nvPr/>
        </p:nvPicPr>
        <p:blipFill>
          <a:blip r:embed="rId4">
            <a:alphaModFix/>
          </a:blip>
          <a:stretch>
            <a:fillRect/>
          </a:stretch>
        </p:blipFill>
        <p:spPr>
          <a:xfrm>
            <a:off x="591150" y="693249"/>
            <a:ext cx="3178524" cy="19269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19</a:t>
            </a:fld>
            <a:endParaRPr>
              <a:solidFill>
                <a:schemeClr val="lt1"/>
              </a:solidFill>
            </a:endParaRPr>
          </a:p>
        </p:txBody>
      </p:sp>
      <p:sp>
        <p:nvSpPr>
          <p:cNvPr id="241" name="Google Shape;241;p3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242" name="Google Shape;242;p31"/>
          <p:cNvSpPr txBox="1"/>
          <p:nvPr/>
        </p:nvSpPr>
        <p:spPr>
          <a:xfrm>
            <a:off x="5002675" y="950725"/>
            <a:ext cx="4044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Set up the Jetson with Docker running necessary packages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Jetson AGX Xavier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LAN Router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Team laptop (operations terminal)</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Serves as the on-board compute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Run ROS2 Humble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Run micro-ROS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Run all necessary packages and drivers</a:t>
            </a:r>
            <a:endParaRPr sz="1600">
              <a:solidFill>
                <a:schemeClr val="lt1"/>
              </a:solidFill>
              <a:latin typeface="Roboto Serif"/>
              <a:ea typeface="Roboto Serif"/>
              <a:cs typeface="Roboto Serif"/>
              <a:sym typeface="Roboto Serif"/>
            </a:endParaRPr>
          </a:p>
        </p:txBody>
      </p:sp>
      <p:pic>
        <p:nvPicPr>
          <p:cNvPr id="243" name="Google Shape;243;p31"/>
          <p:cNvPicPr preferRelativeResize="0"/>
          <p:nvPr/>
        </p:nvPicPr>
        <p:blipFill>
          <a:blip r:embed="rId3">
            <a:alphaModFix/>
          </a:blip>
          <a:stretch>
            <a:fillRect/>
          </a:stretch>
        </p:blipFill>
        <p:spPr>
          <a:xfrm>
            <a:off x="389605" y="3652475"/>
            <a:ext cx="4599270" cy="1086950"/>
          </a:xfrm>
          <a:prstGeom prst="rect">
            <a:avLst/>
          </a:prstGeom>
          <a:noFill/>
          <a:ln>
            <a:noFill/>
          </a:ln>
        </p:spPr>
      </p:pic>
      <p:pic>
        <p:nvPicPr>
          <p:cNvPr id="244" name="Google Shape;244;p31"/>
          <p:cNvPicPr preferRelativeResize="0"/>
          <p:nvPr/>
        </p:nvPicPr>
        <p:blipFill>
          <a:blip r:embed="rId4">
            <a:alphaModFix/>
          </a:blip>
          <a:stretch>
            <a:fillRect/>
          </a:stretch>
        </p:blipFill>
        <p:spPr>
          <a:xfrm>
            <a:off x="759950" y="1368075"/>
            <a:ext cx="3659200" cy="192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subTitle" idx="1"/>
          </p:nvPr>
        </p:nvSpPr>
        <p:spPr>
          <a:xfrm>
            <a:off x="311700" y="1157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The Team</a:t>
            </a:r>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68" name="Google Shape;68;p14"/>
          <p:cNvPicPr preferRelativeResize="0"/>
          <p:nvPr/>
        </p:nvPicPr>
        <p:blipFill>
          <a:blip r:embed="rId3">
            <a:alphaModFix/>
          </a:blip>
          <a:stretch>
            <a:fillRect/>
          </a:stretch>
        </p:blipFill>
        <p:spPr>
          <a:xfrm>
            <a:off x="389625" y="832097"/>
            <a:ext cx="1128700" cy="1693028"/>
          </a:xfrm>
          <a:prstGeom prst="rect">
            <a:avLst/>
          </a:prstGeom>
          <a:noFill/>
          <a:ln>
            <a:noFill/>
          </a:ln>
        </p:spPr>
      </p:pic>
      <p:pic>
        <p:nvPicPr>
          <p:cNvPr id="69" name="Google Shape;69;p14"/>
          <p:cNvPicPr preferRelativeResize="0"/>
          <p:nvPr/>
        </p:nvPicPr>
        <p:blipFill>
          <a:blip r:embed="rId4">
            <a:alphaModFix/>
          </a:blip>
          <a:stretch>
            <a:fillRect/>
          </a:stretch>
        </p:blipFill>
        <p:spPr>
          <a:xfrm>
            <a:off x="2181825" y="832100"/>
            <a:ext cx="1128701" cy="1693051"/>
          </a:xfrm>
          <a:prstGeom prst="rect">
            <a:avLst/>
          </a:prstGeom>
          <a:noFill/>
          <a:ln>
            <a:noFill/>
          </a:ln>
        </p:spPr>
      </p:pic>
      <p:pic>
        <p:nvPicPr>
          <p:cNvPr id="70" name="Google Shape;70;p14"/>
          <p:cNvPicPr preferRelativeResize="0"/>
          <p:nvPr/>
        </p:nvPicPr>
        <p:blipFill>
          <a:blip r:embed="rId5">
            <a:alphaModFix/>
          </a:blip>
          <a:stretch>
            <a:fillRect/>
          </a:stretch>
        </p:blipFill>
        <p:spPr>
          <a:xfrm>
            <a:off x="3927675" y="832076"/>
            <a:ext cx="1128700" cy="1693050"/>
          </a:xfrm>
          <a:prstGeom prst="rect">
            <a:avLst/>
          </a:prstGeom>
          <a:noFill/>
          <a:ln>
            <a:noFill/>
          </a:ln>
        </p:spPr>
      </p:pic>
      <p:pic>
        <p:nvPicPr>
          <p:cNvPr id="71" name="Google Shape;71;p14"/>
          <p:cNvPicPr preferRelativeResize="0"/>
          <p:nvPr/>
        </p:nvPicPr>
        <p:blipFill>
          <a:blip r:embed="rId6">
            <a:alphaModFix/>
          </a:blip>
          <a:stretch>
            <a:fillRect/>
          </a:stretch>
        </p:blipFill>
        <p:spPr>
          <a:xfrm>
            <a:off x="5658600" y="832075"/>
            <a:ext cx="1128701" cy="1693051"/>
          </a:xfrm>
          <a:prstGeom prst="rect">
            <a:avLst/>
          </a:prstGeom>
          <a:noFill/>
          <a:ln>
            <a:noFill/>
          </a:ln>
        </p:spPr>
      </p:pic>
      <p:pic>
        <p:nvPicPr>
          <p:cNvPr id="72" name="Google Shape;72;p14"/>
          <p:cNvPicPr preferRelativeResize="0"/>
          <p:nvPr/>
        </p:nvPicPr>
        <p:blipFill>
          <a:blip r:embed="rId7">
            <a:alphaModFix/>
          </a:blip>
          <a:stretch>
            <a:fillRect/>
          </a:stretch>
        </p:blipFill>
        <p:spPr>
          <a:xfrm>
            <a:off x="7389525" y="832100"/>
            <a:ext cx="1128700" cy="1693050"/>
          </a:xfrm>
          <a:prstGeom prst="rect">
            <a:avLst/>
          </a:prstGeom>
          <a:noFill/>
          <a:ln>
            <a:noFill/>
          </a:ln>
        </p:spPr>
      </p:pic>
      <p:sp>
        <p:nvSpPr>
          <p:cNvPr id="73" name="Google Shape;73;p14"/>
          <p:cNvSpPr txBox="1">
            <a:spLocks noGrp="1"/>
          </p:cNvSpPr>
          <p:nvPr>
            <p:ph type="subTitle" idx="1"/>
          </p:nvPr>
        </p:nvSpPr>
        <p:spPr>
          <a:xfrm>
            <a:off x="2736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Ankit Aggarwal</a:t>
            </a:r>
            <a:endParaRPr sz="1100"/>
          </a:p>
        </p:txBody>
      </p:sp>
      <p:sp>
        <p:nvSpPr>
          <p:cNvPr id="74" name="Google Shape;74;p14"/>
          <p:cNvSpPr txBox="1">
            <a:spLocks noGrp="1"/>
          </p:cNvSpPr>
          <p:nvPr>
            <p:ph type="subTitle" idx="1"/>
          </p:nvPr>
        </p:nvSpPr>
        <p:spPr>
          <a:xfrm>
            <a:off x="20658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Deepam Ameria</a:t>
            </a:r>
            <a:endParaRPr sz="1100"/>
          </a:p>
        </p:txBody>
      </p:sp>
      <p:sp>
        <p:nvSpPr>
          <p:cNvPr id="75" name="Google Shape;75;p14"/>
          <p:cNvSpPr txBox="1">
            <a:spLocks noGrp="1"/>
          </p:cNvSpPr>
          <p:nvPr>
            <p:ph type="subTitle" idx="1"/>
          </p:nvPr>
        </p:nvSpPr>
        <p:spPr>
          <a:xfrm>
            <a:off x="3548963" y="2525150"/>
            <a:ext cx="20859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605"/>
              <a:buNone/>
            </a:pPr>
            <a:r>
              <a:rPr lang="en" sz="1100">
                <a:solidFill>
                  <a:schemeClr val="lt1"/>
                </a:solidFill>
                <a:latin typeface="Roboto Serif"/>
                <a:ea typeface="Roboto Serif"/>
                <a:cs typeface="Roboto Serif"/>
                <a:sym typeface="Roboto Serif"/>
              </a:rPr>
              <a:t>Bhaswanth Ayapilla</a:t>
            </a:r>
            <a:endParaRPr sz="1100"/>
          </a:p>
        </p:txBody>
      </p:sp>
      <p:sp>
        <p:nvSpPr>
          <p:cNvPr id="76" name="Google Shape;76;p14"/>
          <p:cNvSpPr txBox="1">
            <a:spLocks noGrp="1"/>
          </p:cNvSpPr>
          <p:nvPr>
            <p:ph type="subTitle" idx="1"/>
          </p:nvPr>
        </p:nvSpPr>
        <p:spPr>
          <a:xfrm>
            <a:off x="5542575" y="2544138"/>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Simson D’Souza</a:t>
            </a:r>
            <a:endParaRPr sz="1100"/>
          </a:p>
        </p:txBody>
      </p:sp>
      <p:sp>
        <p:nvSpPr>
          <p:cNvPr id="77" name="Google Shape;77;p14"/>
          <p:cNvSpPr txBox="1">
            <a:spLocks noGrp="1"/>
          </p:cNvSpPr>
          <p:nvPr>
            <p:ph type="subTitle" idx="1"/>
          </p:nvPr>
        </p:nvSpPr>
        <p:spPr>
          <a:xfrm>
            <a:off x="6950375" y="2544138"/>
            <a:ext cx="20070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Boxiang  (William) Fu</a:t>
            </a:r>
            <a:endParaRPr sz="1100"/>
          </a:p>
        </p:txBody>
      </p:sp>
      <p:pic>
        <p:nvPicPr>
          <p:cNvPr id="78" name="Google Shape;78;p14"/>
          <p:cNvPicPr preferRelativeResize="0"/>
          <p:nvPr/>
        </p:nvPicPr>
        <p:blipFill>
          <a:blip r:embed="rId8">
            <a:alphaModFix/>
          </a:blip>
          <a:stretch>
            <a:fillRect/>
          </a:stretch>
        </p:blipFill>
        <p:spPr>
          <a:xfrm>
            <a:off x="3802400" y="2956770"/>
            <a:ext cx="1520700" cy="1520680"/>
          </a:xfrm>
          <a:prstGeom prst="rect">
            <a:avLst/>
          </a:prstGeom>
          <a:noFill/>
          <a:ln>
            <a:noFill/>
          </a:ln>
        </p:spPr>
      </p:pic>
      <p:sp>
        <p:nvSpPr>
          <p:cNvPr id="79" name="Google Shape;79;p14"/>
          <p:cNvSpPr txBox="1">
            <a:spLocks noGrp="1"/>
          </p:cNvSpPr>
          <p:nvPr>
            <p:ph type="subTitle" idx="1"/>
          </p:nvPr>
        </p:nvSpPr>
        <p:spPr>
          <a:xfrm>
            <a:off x="3216900" y="4477450"/>
            <a:ext cx="2710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35"/>
              <a:buNone/>
            </a:pPr>
            <a:r>
              <a:rPr lang="en" sz="1035">
                <a:solidFill>
                  <a:schemeClr val="lt1"/>
                </a:solidFill>
                <a:latin typeface="Roboto Serif"/>
                <a:ea typeface="Roboto Serif"/>
                <a:cs typeface="Roboto Serif"/>
                <a:sym typeface="Roboto Serif"/>
              </a:rPr>
              <a:t>Dr. William </a:t>
            </a:r>
            <a:r>
              <a:rPr lang="en" sz="1035">
                <a:solidFill>
                  <a:srgbClr val="FF0000"/>
                </a:solidFill>
                <a:latin typeface="Roboto Serif"/>
                <a:ea typeface="Roboto Serif"/>
                <a:cs typeface="Roboto Serif"/>
                <a:sym typeface="Roboto Serif"/>
              </a:rPr>
              <a:t>“Red”</a:t>
            </a:r>
            <a:r>
              <a:rPr lang="en" sz="1035">
                <a:solidFill>
                  <a:schemeClr val="lt1"/>
                </a:solidFill>
                <a:latin typeface="Roboto Serif"/>
                <a:ea typeface="Roboto Serif"/>
                <a:cs typeface="Roboto Serif"/>
                <a:sym typeface="Roboto Serif"/>
              </a:rPr>
              <a:t> Whittaker</a:t>
            </a:r>
            <a:endParaRPr sz="1035"/>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sp>
        <p:nvSpPr>
          <p:cNvPr id="250" name="Google Shape;250;p3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251" name="Google Shape;251;p32"/>
          <p:cNvSpPr txBox="1"/>
          <p:nvPr/>
        </p:nvSpPr>
        <p:spPr>
          <a:xfrm>
            <a:off x="4393075" y="1408825"/>
            <a:ext cx="47019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Implementation:</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Connect Jetson to power source on rover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Established static IP on LAN network so operations terminal can communicate via SSH</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Start docker container and run necessary packages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Challenges: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Setting up VNC server for remote access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Status:</a:t>
            </a:r>
            <a:r>
              <a:rPr lang="en" sz="1500">
                <a:solidFill>
                  <a:schemeClr val="lt1"/>
                </a:solidFill>
                <a:latin typeface="Roboto Serif"/>
                <a:ea typeface="Roboto Serif"/>
                <a:cs typeface="Roboto Serif"/>
                <a:sym typeface="Roboto Serif"/>
              </a:rPr>
              <a:t> 95% Complete</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Need to integrate ZED SDK drivers</a:t>
            </a:r>
            <a:endParaRPr sz="1500">
              <a:solidFill>
                <a:schemeClr val="lt1"/>
              </a:solidFill>
              <a:latin typeface="Roboto Serif"/>
              <a:ea typeface="Roboto Serif"/>
              <a:cs typeface="Roboto Serif"/>
              <a:sym typeface="Roboto Serif"/>
            </a:endParaRPr>
          </a:p>
        </p:txBody>
      </p:sp>
      <p:pic>
        <p:nvPicPr>
          <p:cNvPr id="252" name="Google Shape;252;p32"/>
          <p:cNvPicPr preferRelativeResize="0"/>
          <p:nvPr/>
        </p:nvPicPr>
        <p:blipFill>
          <a:blip r:embed="rId3">
            <a:alphaModFix/>
          </a:blip>
          <a:stretch>
            <a:fillRect/>
          </a:stretch>
        </p:blipFill>
        <p:spPr>
          <a:xfrm>
            <a:off x="76675" y="1668775"/>
            <a:ext cx="4240200" cy="2552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21</a:t>
            </a:fld>
            <a:endParaRPr>
              <a:solidFill>
                <a:schemeClr val="lt1"/>
              </a:solidFill>
            </a:endParaRPr>
          </a:p>
        </p:txBody>
      </p:sp>
      <p:sp>
        <p:nvSpPr>
          <p:cNvPr id="258" name="Google Shape;258;p3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sp>
        <p:nvSpPr>
          <p:cNvPr id="259" name="Google Shape;259;p33"/>
          <p:cNvSpPr txBox="1"/>
          <p:nvPr/>
        </p:nvSpPr>
        <p:spPr>
          <a:xfrm>
            <a:off x="4164475" y="1026925"/>
            <a:ext cx="42237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Localize the rover in the Moon Yard </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Rover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Leica TS16 Total Station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TX2 Relay Chip</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LAN Router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Team laptop (operations terminal)</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Accurately localize rover pose inside the Moon Yard, to be used further for navigation</a:t>
            </a:r>
            <a:endParaRPr sz="1600">
              <a:solidFill>
                <a:schemeClr val="lt1"/>
              </a:solidFill>
              <a:latin typeface="Roboto Serif"/>
              <a:ea typeface="Roboto Serif"/>
              <a:cs typeface="Roboto Serif"/>
              <a:sym typeface="Roboto Serif"/>
            </a:endParaRPr>
          </a:p>
        </p:txBody>
      </p:sp>
      <p:pic>
        <p:nvPicPr>
          <p:cNvPr id="260" name="Google Shape;260;p33"/>
          <p:cNvPicPr preferRelativeResize="0"/>
          <p:nvPr/>
        </p:nvPicPr>
        <p:blipFill>
          <a:blip r:embed="rId3">
            <a:alphaModFix/>
          </a:blip>
          <a:stretch>
            <a:fillRect/>
          </a:stretch>
        </p:blipFill>
        <p:spPr>
          <a:xfrm>
            <a:off x="757825" y="1127600"/>
            <a:ext cx="2645674" cy="33747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sp>
        <p:nvSpPr>
          <p:cNvPr id="266" name="Google Shape;266;p34"/>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sp>
        <p:nvSpPr>
          <p:cNvPr id="267" name="Google Shape;267;p34"/>
          <p:cNvSpPr txBox="1"/>
          <p:nvPr/>
        </p:nvSpPr>
        <p:spPr>
          <a:xfrm>
            <a:off x="1164150" y="705150"/>
            <a:ext cx="68157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On-board IMU and encoders used for local localization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Total station data fused with IMU and encoders for global localization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All frames are transformed to base_link</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EKF runs using robot_localization package on Jetson </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Incorrect Jetson Docker network permissions blocked two-way communication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Odometry keeps drifting away - EKF needs to be tuned</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75% Complete</a:t>
            </a:r>
            <a:endParaRPr sz="1300">
              <a:solidFill>
                <a:schemeClr val="lt1"/>
              </a:solidFill>
              <a:latin typeface="Roboto Serif"/>
              <a:ea typeface="Roboto Serif"/>
              <a:cs typeface="Roboto Serif"/>
              <a:sym typeface="Roboto Serif"/>
            </a:endParaRPr>
          </a:p>
        </p:txBody>
      </p:sp>
      <p:pic>
        <p:nvPicPr>
          <p:cNvPr id="268" name="Google Shape;268;p34"/>
          <p:cNvPicPr preferRelativeResize="0"/>
          <p:nvPr/>
        </p:nvPicPr>
        <p:blipFill rotWithShape="1">
          <a:blip r:embed="rId3">
            <a:alphaModFix/>
          </a:blip>
          <a:srcRect t="-3950" b="3949"/>
          <a:stretch/>
        </p:blipFill>
        <p:spPr>
          <a:xfrm>
            <a:off x="1490800" y="3167075"/>
            <a:ext cx="6162391" cy="1928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Tool Planner Unit</a:t>
            </a:r>
            <a:endParaRPr b="1">
              <a:solidFill>
                <a:schemeClr val="lt1"/>
              </a:solidFill>
              <a:latin typeface="Roboto Serif"/>
              <a:ea typeface="Roboto Serif"/>
              <a:cs typeface="Roboto Serif"/>
              <a:sym typeface="Roboto Serif"/>
            </a:endParaRPr>
          </a:p>
        </p:txBody>
      </p:sp>
      <p:sp>
        <p:nvSpPr>
          <p:cNvPr id="274" name="Google Shape;27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sp>
        <p:nvSpPr>
          <p:cNvPr id="275" name="Google Shape;275;p35"/>
          <p:cNvSpPr txBox="1"/>
          <p:nvPr/>
        </p:nvSpPr>
        <p:spPr>
          <a:xfrm>
            <a:off x="4019000" y="981300"/>
            <a:ext cx="4614000" cy="39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Subsystem that plans sand manipulation by using the tool and drive train.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ZED 2i Stereo Camera</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Jetson Xavier AGX</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Dozer Assembly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Drivetrain (with Wheel Assembly)</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a:t>
            </a:r>
            <a:endParaRPr sz="1600" b="1">
              <a:solidFill>
                <a:srgbClr val="FFD700"/>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Plans a control input for the tool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Plans a trajectory for the rover for manipulation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Reports back when job is completed</a:t>
            </a:r>
            <a:endParaRPr sz="1600">
              <a:solidFill>
                <a:schemeClr val="lt1"/>
              </a:solidFill>
              <a:latin typeface="Roboto Serif"/>
              <a:ea typeface="Roboto Serif"/>
              <a:cs typeface="Roboto Serif"/>
              <a:sym typeface="Roboto Serif"/>
            </a:endParaRPr>
          </a:p>
        </p:txBody>
      </p:sp>
      <p:pic>
        <p:nvPicPr>
          <p:cNvPr id="276" name="Google Shape;276;p35"/>
          <p:cNvPicPr preferRelativeResize="0"/>
          <p:nvPr/>
        </p:nvPicPr>
        <p:blipFill>
          <a:blip r:embed="rId3">
            <a:alphaModFix/>
          </a:blip>
          <a:stretch>
            <a:fillRect/>
          </a:stretch>
        </p:blipFill>
        <p:spPr>
          <a:xfrm>
            <a:off x="277025" y="1163100"/>
            <a:ext cx="3476625" cy="1952625"/>
          </a:xfrm>
          <a:prstGeom prst="rect">
            <a:avLst/>
          </a:prstGeom>
          <a:noFill/>
          <a:ln>
            <a:noFill/>
          </a:ln>
        </p:spPr>
      </p:pic>
      <p:pic>
        <p:nvPicPr>
          <p:cNvPr id="277" name="Google Shape;277;p35"/>
          <p:cNvPicPr preferRelativeResize="0"/>
          <p:nvPr/>
        </p:nvPicPr>
        <p:blipFill rotWithShape="1">
          <a:blip r:embed="rId4">
            <a:alphaModFix/>
          </a:blip>
          <a:srcRect t="10274" b="6329"/>
          <a:stretch/>
        </p:blipFill>
        <p:spPr>
          <a:xfrm>
            <a:off x="974799" y="3240325"/>
            <a:ext cx="2081075" cy="1737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Tool Planner Unit</a:t>
            </a:r>
            <a:endParaRPr b="1">
              <a:solidFill>
                <a:schemeClr val="lt1"/>
              </a:solidFill>
              <a:latin typeface="Roboto Serif"/>
              <a:ea typeface="Roboto Serif"/>
              <a:cs typeface="Roboto Serif"/>
              <a:sym typeface="Roboto Serif"/>
            </a:endParaRPr>
          </a:p>
        </p:txBody>
      </p:sp>
      <p:sp>
        <p:nvSpPr>
          <p:cNvPr id="283" name="Google Shape;28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sp>
        <p:nvSpPr>
          <p:cNvPr id="284" name="Google Shape;284;p36"/>
          <p:cNvSpPr txBox="1"/>
          <p:nvPr/>
        </p:nvSpPr>
        <p:spPr>
          <a:xfrm>
            <a:off x="4012075" y="1040300"/>
            <a:ext cx="47019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Integrated ZED 2i Stereo Camera with Elevation Mapping ROS package to create local elevation map.</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Local map will be used to identify cut/fill regions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Path will be planned and integrated with the navigation planner</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Trouble integrating ZED SDK packages with Docker container due to incompatible CUDA driver versions.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10% Complete</a:t>
            </a:r>
            <a:endParaRPr sz="1600">
              <a:solidFill>
                <a:schemeClr val="lt1"/>
              </a:solidFill>
              <a:latin typeface="Roboto Serif"/>
              <a:ea typeface="Roboto Serif"/>
              <a:cs typeface="Roboto Serif"/>
              <a:sym typeface="Roboto Serif"/>
            </a:endParaRPr>
          </a:p>
        </p:txBody>
      </p:sp>
      <p:pic>
        <p:nvPicPr>
          <p:cNvPr id="285" name="Google Shape;285;p36"/>
          <p:cNvPicPr preferRelativeResize="0"/>
          <p:nvPr/>
        </p:nvPicPr>
        <p:blipFill>
          <a:blip r:embed="rId3">
            <a:alphaModFix/>
          </a:blip>
          <a:stretch>
            <a:fillRect/>
          </a:stretch>
        </p:blipFill>
        <p:spPr>
          <a:xfrm>
            <a:off x="910325" y="3101550"/>
            <a:ext cx="2527304" cy="1895451"/>
          </a:xfrm>
          <a:prstGeom prst="rect">
            <a:avLst/>
          </a:prstGeom>
          <a:noFill/>
          <a:ln>
            <a:noFill/>
          </a:ln>
        </p:spPr>
      </p:pic>
      <p:pic>
        <p:nvPicPr>
          <p:cNvPr id="286" name="Google Shape;286;p36"/>
          <p:cNvPicPr preferRelativeResize="0"/>
          <p:nvPr/>
        </p:nvPicPr>
        <p:blipFill rotWithShape="1">
          <a:blip r:embed="rId4">
            <a:alphaModFix/>
          </a:blip>
          <a:srcRect t="6506" b="6965"/>
          <a:stretch/>
        </p:blipFill>
        <p:spPr>
          <a:xfrm>
            <a:off x="1062734" y="978575"/>
            <a:ext cx="2298342" cy="195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25</a:t>
            </a:fld>
            <a:endParaRPr>
              <a:solidFill>
                <a:schemeClr val="lt1"/>
              </a:solidFill>
            </a:endParaRPr>
          </a:p>
        </p:txBody>
      </p:sp>
      <p:sp>
        <p:nvSpPr>
          <p:cNvPr id="292" name="Google Shape;292;p37"/>
          <p:cNvSpPr txBox="1"/>
          <p:nvPr/>
        </p:nvSpPr>
        <p:spPr>
          <a:xfrm>
            <a:off x="3935875" y="874525"/>
            <a:ext cx="53205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Identify gradable craters, obtain coordinates, and navigate the rover to their locations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FARO Laser Scanner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Zed 2i Stereo Camera</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NVIDIA Jetson AGX Xavier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Team laptop (operations terminal)</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Accurately detect and classify gradable craters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Ensure no gradable crater is overlooked</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Compute an optimal navigation path while avoiding obstacles (non-gradable craters and rocks)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Navigate and reach the goal location correctly</a:t>
            </a:r>
            <a:endParaRPr sz="1500" b="1">
              <a:solidFill>
                <a:srgbClr val="FFD700"/>
              </a:solidFill>
              <a:latin typeface="Roboto Serif"/>
              <a:ea typeface="Roboto Serif"/>
              <a:cs typeface="Roboto Serif"/>
              <a:sym typeface="Roboto Serif"/>
            </a:endParaRPr>
          </a:p>
        </p:txBody>
      </p:sp>
      <p:sp>
        <p:nvSpPr>
          <p:cNvPr id="293" name="Google Shape;293;p3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pic>
        <p:nvPicPr>
          <p:cNvPr id="294" name="Google Shape;294;p37"/>
          <p:cNvPicPr preferRelativeResize="0"/>
          <p:nvPr/>
        </p:nvPicPr>
        <p:blipFill>
          <a:blip r:embed="rId3">
            <a:alphaModFix/>
          </a:blip>
          <a:stretch>
            <a:fillRect/>
          </a:stretch>
        </p:blipFill>
        <p:spPr>
          <a:xfrm>
            <a:off x="1314650" y="967275"/>
            <a:ext cx="1398916" cy="1865236"/>
          </a:xfrm>
          <a:prstGeom prst="rect">
            <a:avLst/>
          </a:prstGeom>
          <a:noFill/>
          <a:ln>
            <a:noFill/>
          </a:ln>
        </p:spPr>
      </p:pic>
      <p:pic>
        <p:nvPicPr>
          <p:cNvPr id="295" name="Google Shape;295;p37"/>
          <p:cNvPicPr preferRelativeResize="0"/>
          <p:nvPr/>
        </p:nvPicPr>
        <p:blipFill>
          <a:blip r:embed="rId4">
            <a:alphaModFix/>
          </a:blip>
          <a:stretch>
            <a:fillRect/>
          </a:stretch>
        </p:blipFill>
        <p:spPr>
          <a:xfrm>
            <a:off x="340975" y="2988179"/>
            <a:ext cx="3346277" cy="17724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26</a:t>
            </a:fld>
            <a:endParaRPr>
              <a:solidFill>
                <a:schemeClr val="lt1"/>
              </a:solidFill>
            </a:endParaRPr>
          </a:p>
        </p:txBody>
      </p:sp>
      <p:sp>
        <p:nvSpPr>
          <p:cNvPr id="301" name="Google Shape;301;p38"/>
          <p:cNvSpPr txBox="1"/>
          <p:nvPr/>
        </p:nvSpPr>
        <p:spPr>
          <a:xfrm>
            <a:off x="4545475" y="875425"/>
            <a:ext cx="44856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Implementation: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Mapped the Moon Yard using the FARO Laser Scanner to generate a point cloud.</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Converted the point cloud file into a ROS-compatible format.</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Applied RANSAC for plane fitting and implemented thresholding to generate a 2D costmap for navigation.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Identified craters based on diameter and depth, extracting their coordinates.</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Challenges: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FARO output file (.fls) was incompatible with the PCL library and ROS.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Plane fitting for identifying gradable craters was challenging due to uneven terrain.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Accurately classifying gradable craters based on diameter and depth.</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Status:</a:t>
            </a:r>
            <a:r>
              <a:rPr lang="en" sz="1200">
                <a:solidFill>
                  <a:schemeClr val="lt1"/>
                </a:solidFill>
                <a:latin typeface="Roboto Serif"/>
                <a:ea typeface="Roboto Serif"/>
                <a:cs typeface="Roboto Serif"/>
                <a:sym typeface="Roboto Serif"/>
              </a:rPr>
              <a:t> 30% Complete (Navigation Stack setup in progress)</a:t>
            </a:r>
            <a:endParaRPr sz="1200">
              <a:solidFill>
                <a:schemeClr val="lt1"/>
              </a:solidFill>
              <a:latin typeface="Roboto Serif"/>
              <a:ea typeface="Roboto Serif"/>
              <a:cs typeface="Roboto Serif"/>
              <a:sym typeface="Roboto Serif"/>
            </a:endParaRPr>
          </a:p>
        </p:txBody>
      </p:sp>
      <p:sp>
        <p:nvSpPr>
          <p:cNvPr id="302" name="Google Shape;302;p3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pic>
        <p:nvPicPr>
          <p:cNvPr id="303" name="Google Shape;303;p38"/>
          <p:cNvPicPr preferRelativeResize="0"/>
          <p:nvPr/>
        </p:nvPicPr>
        <p:blipFill>
          <a:blip r:embed="rId3">
            <a:alphaModFix/>
          </a:blip>
          <a:stretch>
            <a:fillRect/>
          </a:stretch>
        </p:blipFill>
        <p:spPr>
          <a:xfrm>
            <a:off x="975425" y="934638"/>
            <a:ext cx="2772634" cy="1713936"/>
          </a:xfrm>
          <a:prstGeom prst="rect">
            <a:avLst/>
          </a:prstGeom>
          <a:noFill/>
          <a:ln>
            <a:noFill/>
          </a:ln>
        </p:spPr>
      </p:pic>
      <p:pic>
        <p:nvPicPr>
          <p:cNvPr id="304" name="Google Shape;304;p38"/>
          <p:cNvPicPr preferRelativeResize="0"/>
          <p:nvPr/>
        </p:nvPicPr>
        <p:blipFill>
          <a:blip r:embed="rId4">
            <a:alphaModFix/>
          </a:blip>
          <a:stretch>
            <a:fillRect/>
          </a:stretch>
        </p:blipFill>
        <p:spPr>
          <a:xfrm>
            <a:off x="154752" y="2889950"/>
            <a:ext cx="2014997" cy="1892350"/>
          </a:xfrm>
          <a:prstGeom prst="rect">
            <a:avLst/>
          </a:prstGeom>
          <a:noFill/>
          <a:ln>
            <a:noFill/>
          </a:ln>
        </p:spPr>
      </p:pic>
      <p:pic>
        <p:nvPicPr>
          <p:cNvPr id="305" name="Google Shape;305;p38"/>
          <p:cNvPicPr preferRelativeResize="0"/>
          <p:nvPr/>
        </p:nvPicPr>
        <p:blipFill>
          <a:blip r:embed="rId5">
            <a:alphaModFix/>
          </a:blip>
          <a:stretch>
            <a:fillRect/>
          </a:stretch>
        </p:blipFill>
        <p:spPr>
          <a:xfrm>
            <a:off x="2306700" y="2889951"/>
            <a:ext cx="1928041" cy="1892349"/>
          </a:xfrm>
          <a:prstGeom prst="rect">
            <a:avLst/>
          </a:prstGeom>
          <a:noFill/>
          <a:ln>
            <a:noFill/>
          </a:ln>
        </p:spPr>
      </p:pic>
      <p:sp>
        <p:nvSpPr>
          <p:cNvPr id="306" name="Google Shape;306;p38"/>
          <p:cNvSpPr txBox="1">
            <a:spLocks noGrp="1"/>
          </p:cNvSpPr>
          <p:nvPr>
            <p:ph type="body" idx="1"/>
          </p:nvPr>
        </p:nvSpPr>
        <p:spPr>
          <a:xfrm>
            <a:off x="336600" y="2496450"/>
            <a:ext cx="39999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290" b="1">
                <a:solidFill>
                  <a:schemeClr val="lt1"/>
                </a:solidFill>
                <a:latin typeface="Roboto Serif"/>
                <a:ea typeface="Roboto Serif"/>
                <a:cs typeface="Roboto Serif"/>
                <a:sym typeface="Roboto Serif"/>
              </a:rPr>
              <a:t>Moon Yard Scan Visualization</a:t>
            </a:r>
            <a:endParaRPr sz="1290" b="1">
              <a:solidFill>
                <a:schemeClr val="lt1"/>
              </a:solidFill>
              <a:latin typeface="Roboto Serif"/>
              <a:ea typeface="Roboto Serif"/>
              <a:cs typeface="Roboto Serif"/>
              <a:sym typeface="Roboto Serif"/>
            </a:endParaRPr>
          </a:p>
        </p:txBody>
      </p:sp>
      <p:sp>
        <p:nvSpPr>
          <p:cNvPr id="307" name="Google Shape;307;p38"/>
          <p:cNvSpPr txBox="1">
            <a:spLocks noGrp="1"/>
          </p:cNvSpPr>
          <p:nvPr>
            <p:ph type="body" idx="1"/>
          </p:nvPr>
        </p:nvSpPr>
        <p:spPr>
          <a:xfrm>
            <a:off x="260400" y="4706250"/>
            <a:ext cx="17961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290" b="1">
                <a:solidFill>
                  <a:schemeClr val="lt1"/>
                </a:solidFill>
                <a:latin typeface="Roboto Serif"/>
                <a:ea typeface="Roboto Serif"/>
                <a:cs typeface="Roboto Serif"/>
                <a:sym typeface="Roboto Serif"/>
              </a:rPr>
              <a:t>Global Costmap</a:t>
            </a:r>
            <a:endParaRPr sz="1290" b="1">
              <a:solidFill>
                <a:schemeClr val="lt1"/>
              </a:solidFill>
              <a:latin typeface="Roboto Serif"/>
              <a:ea typeface="Roboto Serif"/>
              <a:cs typeface="Roboto Serif"/>
              <a:sym typeface="Roboto Serif"/>
            </a:endParaRPr>
          </a:p>
        </p:txBody>
      </p:sp>
      <p:sp>
        <p:nvSpPr>
          <p:cNvPr id="308" name="Google Shape;308;p38"/>
          <p:cNvSpPr txBox="1">
            <a:spLocks noGrp="1"/>
          </p:cNvSpPr>
          <p:nvPr>
            <p:ph type="body" idx="1"/>
          </p:nvPr>
        </p:nvSpPr>
        <p:spPr>
          <a:xfrm>
            <a:off x="2317800" y="4706250"/>
            <a:ext cx="17961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Identified Gradable Craters</a:t>
            </a:r>
            <a:endParaRPr sz="1190" b="1">
              <a:solidFill>
                <a:schemeClr val="lt1"/>
              </a:solidFill>
              <a:latin typeface="Roboto Serif"/>
              <a:ea typeface="Roboto Serif"/>
              <a:cs typeface="Roboto Serif"/>
              <a:sym typeface="Roboto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External Infrastructure Subsystem</a:t>
            </a:r>
            <a:endParaRPr b="1">
              <a:solidFill>
                <a:schemeClr val="lt1"/>
              </a:solidFill>
              <a:latin typeface="Roboto Serif"/>
              <a:ea typeface="Roboto Serif"/>
              <a:cs typeface="Roboto Serif"/>
              <a:sym typeface="Roboto Serif"/>
            </a:endParaRPr>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27</a:t>
            </a:fld>
            <a:endParaRPr>
              <a:solidFill>
                <a:schemeClr val="lt1"/>
              </a:solidFill>
            </a:endParaRPr>
          </a:p>
        </p:txBody>
      </p:sp>
      <p:sp>
        <p:nvSpPr>
          <p:cNvPr id="315" name="Google Shape;315;p39"/>
          <p:cNvSpPr txBox="1"/>
          <p:nvPr/>
        </p:nvSpPr>
        <p:spPr>
          <a:xfrm>
            <a:off x="4316875" y="722125"/>
            <a:ext cx="42534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Mission components that are offboard the rover.</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Leica TS16 Total Station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TX2 Relay Chip</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LAN Router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Team laptop (operations terminal)</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Accurately localize {X, Y, Z}-coordinates of the rover inside the Moon Yard and establish two-way communication.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p:txBody>
      </p:sp>
      <p:pic>
        <p:nvPicPr>
          <p:cNvPr id="316" name="Google Shape;316;p39"/>
          <p:cNvPicPr preferRelativeResize="0"/>
          <p:nvPr/>
        </p:nvPicPr>
        <p:blipFill>
          <a:blip r:embed="rId3">
            <a:alphaModFix/>
          </a:blip>
          <a:stretch>
            <a:fillRect/>
          </a:stretch>
        </p:blipFill>
        <p:spPr>
          <a:xfrm>
            <a:off x="930575" y="617038"/>
            <a:ext cx="3122276" cy="2321925"/>
          </a:xfrm>
          <a:prstGeom prst="rect">
            <a:avLst/>
          </a:prstGeom>
          <a:noFill/>
          <a:ln>
            <a:noFill/>
          </a:ln>
        </p:spPr>
      </p:pic>
      <p:pic>
        <p:nvPicPr>
          <p:cNvPr id="317" name="Google Shape;317;p39"/>
          <p:cNvPicPr preferRelativeResize="0"/>
          <p:nvPr/>
        </p:nvPicPr>
        <p:blipFill rotWithShape="1">
          <a:blip r:embed="rId4">
            <a:alphaModFix/>
          </a:blip>
          <a:srcRect t="17946" r="15832" b="10095"/>
          <a:stretch/>
        </p:blipFill>
        <p:spPr>
          <a:xfrm>
            <a:off x="930575" y="3001050"/>
            <a:ext cx="3122273" cy="20018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External Infrastructure Subsystem</a:t>
            </a:r>
            <a:endParaRPr b="1">
              <a:solidFill>
                <a:schemeClr val="lt1"/>
              </a:solidFill>
              <a:latin typeface="Roboto Serif"/>
              <a:ea typeface="Roboto Serif"/>
              <a:cs typeface="Roboto Serif"/>
              <a:sym typeface="Roboto Serif"/>
            </a:endParaRPr>
          </a:p>
        </p:txBody>
      </p:sp>
      <p:sp>
        <p:nvSpPr>
          <p:cNvPr id="323" name="Google Shape;32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28</a:t>
            </a:fld>
            <a:endParaRPr>
              <a:solidFill>
                <a:schemeClr val="lt1"/>
              </a:solidFill>
            </a:endParaRPr>
          </a:p>
        </p:txBody>
      </p:sp>
      <p:sp>
        <p:nvSpPr>
          <p:cNvPr id="324" name="Google Shape;324;p40"/>
          <p:cNvSpPr txBox="1"/>
          <p:nvPr/>
        </p:nvSpPr>
        <p:spPr>
          <a:xfrm>
            <a:off x="4469275" y="723025"/>
            <a:ext cx="47019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Total Station sends rover coordinates to TX2 relay chip, sends data packet via LAN network to rover.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Established static IP on LAN network so operations terminal can communicate via SSH.</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Unable to obtain access to the TX2 relay chip login details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Incorrect Jetson Docker network permissions blocked two-way communication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Completed</a:t>
            </a:r>
            <a:endParaRPr sz="1600">
              <a:solidFill>
                <a:schemeClr val="lt1"/>
              </a:solidFill>
              <a:latin typeface="Roboto Serif"/>
              <a:ea typeface="Roboto Serif"/>
              <a:cs typeface="Roboto Serif"/>
              <a:sym typeface="Roboto Serif"/>
            </a:endParaRPr>
          </a:p>
        </p:txBody>
      </p:sp>
      <p:pic>
        <p:nvPicPr>
          <p:cNvPr id="325" name="Google Shape;325;p40"/>
          <p:cNvPicPr preferRelativeResize="0"/>
          <p:nvPr/>
        </p:nvPicPr>
        <p:blipFill>
          <a:blip r:embed="rId3">
            <a:alphaModFix/>
          </a:blip>
          <a:stretch>
            <a:fillRect/>
          </a:stretch>
        </p:blipFill>
        <p:spPr>
          <a:xfrm>
            <a:off x="520250" y="1412925"/>
            <a:ext cx="3782825" cy="255948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29</a:t>
            </a:fld>
            <a:endParaRPr>
              <a:solidFill>
                <a:schemeClr val="lt1"/>
              </a:solidFill>
            </a:endParaRPr>
          </a:p>
        </p:txBody>
      </p:sp>
      <p:sp>
        <p:nvSpPr>
          <p:cNvPr id="331" name="Google Shape;331;p41"/>
          <p:cNvSpPr txBox="1"/>
          <p:nvPr/>
        </p:nvSpPr>
        <p:spPr>
          <a:xfrm>
            <a:off x="4164475" y="950725"/>
            <a:ext cx="50286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Lunar terrain manipulation tool </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Dozer blade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Dozer arms assembly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Linear actuator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Arduino Due</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 dozing of sand</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 backblading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Actuate automatically based on commands from tool planner</a:t>
            </a:r>
            <a:endParaRPr sz="1500" b="1">
              <a:solidFill>
                <a:srgbClr val="FFD700"/>
              </a:solidFill>
              <a:latin typeface="Roboto Serif"/>
              <a:ea typeface="Roboto Serif"/>
              <a:cs typeface="Roboto Serif"/>
              <a:sym typeface="Roboto Serif"/>
            </a:endParaRPr>
          </a:p>
        </p:txBody>
      </p:sp>
      <p:sp>
        <p:nvSpPr>
          <p:cNvPr id="332" name="Google Shape;332;p4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Dozer Assembly</a:t>
            </a:r>
            <a:endParaRPr b="1">
              <a:solidFill>
                <a:schemeClr val="lt1"/>
              </a:solidFill>
              <a:latin typeface="Roboto Serif"/>
              <a:ea typeface="Roboto Serif"/>
              <a:cs typeface="Roboto Serif"/>
              <a:sym typeface="Roboto Serif"/>
            </a:endParaRPr>
          </a:p>
        </p:txBody>
      </p:sp>
      <p:pic>
        <p:nvPicPr>
          <p:cNvPr id="333" name="Google Shape;333;p41"/>
          <p:cNvPicPr preferRelativeResize="0"/>
          <p:nvPr/>
        </p:nvPicPr>
        <p:blipFill>
          <a:blip r:embed="rId3">
            <a:alphaModFix/>
          </a:blip>
          <a:stretch>
            <a:fillRect/>
          </a:stretch>
        </p:blipFill>
        <p:spPr>
          <a:xfrm>
            <a:off x="485425" y="1671524"/>
            <a:ext cx="3446125" cy="218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678900" y="265625"/>
            <a:ext cx="74814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00" b="1">
                <a:solidFill>
                  <a:schemeClr val="lt2"/>
                </a:solidFill>
                <a:latin typeface="Roboto Serif"/>
                <a:ea typeface="Roboto Serif"/>
                <a:cs typeface="Roboto Serif"/>
                <a:sym typeface="Roboto Serif"/>
              </a:rPr>
              <a:t>Motivation:</a:t>
            </a:r>
            <a:r>
              <a:rPr lang="en" sz="2800">
                <a:solidFill>
                  <a:schemeClr val="lt2"/>
                </a:solidFill>
                <a:latin typeface="Roboto Serif"/>
                <a:ea typeface="Roboto Serif"/>
                <a:cs typeface="Roboto Serif"/>
                <a:sym typeface="Roboto Serif"/>
              </a:rPr>
              <a:t> </a:t>
            </a:r>
            <a:r>
              <a:rPr lang="en" sz="2800">
                <a:solidFill>
                  <a:srgbClr val="FFD700"/>
                </a:solidFill>
                <a:latin typeface="Roboto Serif"/>
                <a:ea typeface="Roboto Serif"/>
                <a:cs typeface="Roboto Serif"/>
                <a:sym typeface="Roboto Serif"/>
              </a:rPr>
              <a:t>The Lunar Polar Highway</a:t>
            </a:r>
            <a:endParaRPr sz="2800">
              <a:solidFill>
                <a:srgbClr val="FFD700"/>
              </a:solidFill>
              <a:latin typeface="Roboto Serif"/>
              <a:ea typeface="Roboto Serif"/>
              <a:cs typeface="Roboto Serif"/>
              <a:sym typeface="Roboto Serif"/>
            </a:endParaRPr>
          </a:p>
        </p:txBody>
      </p:sp>
      <p:grpSp>
        <p:nvGrpSpPr>
          <p:cNvPr id="85" name="Google Shape;85;p15"/>
          <p:cNvGrpSpPr/>
          <p:nvPr/>
        </p:nvGrpSpPr>
        <p:grpSpPr>
          <a:xfrm>
            <a:off x="2912298" y="1259372"/>
            <a:ext cx="3014595" cy="1962799"/>
            <a:chOff x="45752" y="2807475"/>
            <a:chExt cx="1881300" cy="1237500"/>
          </a:xfrm>
        </p:grpSpPr>
        <p:sp>
          <p:nvSpPr>
            <p:cNvPr id="86" name="Google Shape;86;p15"/>
            <p:cNvSpPr/>
            <p:nvPr/>
          </p:nvSpPr>
          <p:spPr>
            <a:xfrm>
              <a:off x="45752" y="2918549"/>
              <a:ext cx="1881300" cy="348000"/>
            </a:xfrm>
            <a:prstGeom prst="roundRect">
              <a:avLst>
                <a:gd name="adj" fmla="val 16667"/>
              </a:avLst>
            </a:prstGeom>
            <a:solidFill>
              <a:srgbClr val="633A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pic>
          <p:nvPicPr>
            <p:cNvPr id="87" name="Google Shape;87;p15"/>
            <p:cNvPicPr preferRelativeResize="0"/>
            <p:nvPr/>
          </p:nvPicPr>
          <p:blipFill>
            <a:blip r:embed="rId3">
              <a:alphaModFix/>
            </a:blip>
            <a:stretch>
              <a:fillRect/>
            </a:stretch>
          </p:blipFill>
          <p:spPr>
            <a:xfrm>
              <a:off x="387892" y="2807475"/>
              <a:ext cx="1208961" cy="1237500"/>
            </a:xfrm>
            <a:prstGeom prst="rect">
              <a:avLst/>
            </a:prstGeom>
            <a:noFill/>
            <a:ln>
              <a:noFill/>
            </a:ln>
          </p:spPr>
        </p:pic>
        <p:sp>
          <p:nvSpPr>
            <p:cNvPr id="88" name="Google Shape;88;p15"/>
            <p:cNvSpPr/>
            <p:nvPr/>
          </p:nvSpPr>
          <p:spPr>
            <a:xfrm>
              <a:off x="83252" y="2981302"/>
              <a:ext cx="1807827" cy="198076"/>
            </a:xfrm>
            <a:prstGeom prst="rect">
              <a:avLst/>
            </a:prstGeom>
          </p:spPr>
          <p:txBody>
            <a:bodyPr>
              <a:prstTxWarp prst="textPlain">
                <a:avLst/>
              </a:prstTxWarp>
            </a:bodyPr>
            <a:lstStyle/>
            <a:p>
              <a:pPr lvl="0" algn="ctr"/>
              <a:r>
                <a:rPr b="1" i="0">
                  <a:ln>
                    <a:noFill/>
                  </a:ln>
                  <a:solidFill>
                    <a:srgbClr val="FFFFFF"/>
                  </a:solidFill>
                  <a:latin typeface="Arial Black"/>
                </a:rPr>
                <a:t>CIRCUMNAV</a:t>
              </a:r>
            </a:p>
          </p:txBody>
        </p:sp>
      </p:grpSp>
      <p:pic>
        <p:nvPicPr>
          <p:cNvPr id="89" name="Google Shape;89;p15"/>
          <p:cNvPicPr preferRelativeResize="0"/>
          <p:nvPr/>
        </p:nvPicPr>
        <p:blipFill rotWithShape="1">
          <a:blip r:embed="rId4">
            <a:alphaModFix/>
          </a:blip>
          <a:srcRect l="19712" t="25585" r="41559" b="24962"/>
          <a:stretch/>
        </p:blipFill>
        <p:spPr>
          <a:xfrm>
            <a:off x="406725" y="1259375"/>
            <a:ext cx="2028875" cy="1962800"/>
          </a:xfrm>
          <a:prstGeom prst="rect">
            <a:avLst/>
          </a:prstGeom>
          <a:noFill/>
          <a:ln>
            <a:noFill/>
          </a:ln>
        </p:spPr>
      </p:pic>
      <p:sp>
        <p:nvSpPr>
          <p:cNvPr id="90" name="Google Shape;90;p15"/>
          <p:cNvSpPr/>
          <p:nvPr/>
        </p:nvSpPr>
        <p:spPr>
          <a:xfrm>
            <a:off x="636980" y="1616086"/>
            <a:ext cx="1463120" cy="1441776"/>
          </a:xfrm>
          <a:custGeom>
            <a:avLst/>
            <a:gdLst/>
            <a:ahLst/>
            <a:cxnLst/>
            <a:rect l="l" t="t" r="r" b="b"/>
            <a:pathLst>
              <a:path w="148956" h="151090" extrusionOk="0">
                <a:moveTo>
                  <a:pt x="14284" y="32938"/>
                </a:moveTo>
                <a:cubicBezTo>
                  <a:pt x="12372" y="35576"/>
                  <a:pt x="4261" y="39400"/>
                  <a:pt x="2019" y="42829"/>
                </a:cubicBezTo>
                <a:cubicBezTo>
                  <a:pt x="-223" y="46258"/>
                  <a:pt x="-487" y="50347"/>
                  <a:pt x="832" y="53512"/>
                </a:cubicBezTo>
                <a:cubicBezTo>
                  <a:pt x="2151" y="56677"/>
                  <a:pt x="8613" y="59315"/>
                  <a:pt x="9932" y="61821"/>
                </a:cubicBezTo>
                <a:cubicBezTo>
                  <a:pt x="11251" y="64327"/>
                  <a:pt x="9668" y="65646"/>
                  <a:pt x="8745" y="68547"/>
                </a:cubicBezTo>
                <a:cubicBezTo>
                  <a:pt x="7822" y="71449"/>
                  <a:pt x="4063" y="75669"/>
                  <a:pt x="4393" y="79230"/>
                </a:cubicBezTo>
                <a:cubicBezTo>
                  <a:pt x="4723" y="82791"/>
                  <a:pt x="8481" y="86087"/>
                  <a:pt x="10723" y="89912"/>
                </a:cubicBezTo>
                <a:cubicBezTo>
                  <a:pt x="12965" y="93737"/>
                  <a:pt x="13757" y="98419"/>
                  <a:pt x="17845" y="102178"/>
                </a:cubicBezTo>
                <a:cubicBezTo>
                  <a:pt x="21934" y="105937"/>
                  <a:pt x="32880" y="108311"/>
                  <a:pt x="35254" y="112465"/>
                </a:cubicBezTo>
                <a:cubicBezTo>
                  <a:pt x="37628" y="116619"/>
                  <a:pt x="31430" y="123609"/>
                  <a:pt x="32089" y="127104"/>
                </a:cubicBezTo>
                <a:cubicBezTo>
                  <a:pt x="32748" y="130599"/>
                  <a:pt x="36111" y="132775"/>
                  <a:pt x="39210" y="133434"/>
                </a:cubicBezTo>
                <a:cubicBezTo>
                  <a:pt x="42309" y="134093"/>
                  <a:pt x="46200" y="130730"/>
                  <a:pt x="50684" y="131060"/>
                </a:cubicBezTo>
                <a:cubicBezTo>
                  <a:pt x="55168" y="131390"/>
                  <a:pt x="61367" y="132115"/>
                  <a:pt x="66115" y="135412"/>
                </a:cubicBezTo>
                <a:cubicBezTo>
                  <a:pt x="70863" y="138709"/>
                  <a:pt x="74621" y="149392"/>
                  <a:pt x="79171" y="150843"/>
                </a:cubicBezTo>
                <a:cubicBezTo>
                  <a:pt x="83721" y="152294"/>
                  <a:pt x="89393" y="146359"/>
                  <a:pt x="93415" y="144117"/>
                </a:cubicBezTo>
                <a:cubicBezTo>
                  <a:pt x="97438" y="141875"/>
                  <a:pt x="98558" y="139172"/>
                  <a:pt x="103306" y="137391"/>
                </a:cubicBezTo>
                <a:cubicBezTo>
                  <a:pt x="108054" y="135611"/>
                  <a:pt x="117484" y="136204"/>
                  <a:pt x="121902" y="133434"/>
                </a:cubicBezTo>
                <a:cubicBezTo>
                  <a:pt x="126320" y="130664"/>
                  <a:pt x="127507" y="124202"/>
                  <a:pt x="129815" y="120773"/>
                </a:cubicBezTo>
                <a:cubicBezTo>
                  <a:pt x="132123" y="117344"/>
                  <a:pt x="135025" y="116553"/>
                  <a:pt x="135750" y="112860"/>
                </a:cubicBezTo>
                <a:cubicBezTo>
                  <a:pt x="136475" y="109167"/>
                  <a:pt x="133112" y="103958"/>
                  <a:pt x="134167" y="98617"/>
                </a:cubicBezTo>
                <a:cubicBezTo>
                  <a:pt x="135222" y="93276"/>
                  <a:pt x="139640" y="85626"/>
                  <a:pt x="142080" y="80812"/>
                </a:cubicBezTo>
                <a:cubicBezTo>
                  <a:pt x="144520" y="75998"/>
                  <a:pt x="148214" y="74020"/>
                  <a:pt x="148807" y="69734"/>
                </a:cubicBezTo>
                <a:cubicBezTo>
                  <a:pt x="149401" y="65448"/>
                  <a:pt x="146894" y="60107"/>
                  <a:pt x="145641" y="55095"/>
                </a:cubicBezTo>
                <a:cubicBezTo>
                  <a:pt x="144388" y="50083"/>
                  <a:pt x="143663" y="43950"/>
                  <a:pt x="141289" y="39664"/>
                </a:cubicBezTo>
                <a:cubicBezTo>
                  <a:pt x="138915" y="35378"/>
                  <a:pt x="134827" y="32872"/>
                  <a:pt x="131398" y="29377"/>
                </a:cubicBezTo>
                <a:cubicBezTo>
                  <a:pt x="127969" y="25882"/>
                  <a:pt x="123880" y="20673"/>
                  <a:pt x="120715" y="18695"/>
                </a:cubicBezTo>
                <a:cubicBezTo>
                  <a:pt x="117550" y="16717"/>
                  <a:pt x="114516" y="18695"/>
                  <a:pt x="112406" y="17508"/>
                </a:cubicBezTo>
                <a:cubicBezTo>
                  <a:pt x="110296" y="16321"/>
                  <a:pt x="110230" y="13485"/>
                  <a:pt x="108054" y="11573"/>
                </a:cubicBezTo>
                <a:cubicBezTo>
                  <a:pt x="105878" y="9661"/>
                  <a:pt x="102120" y="7353"/>
                  <a:pt x="99350" y="6034"/>
                </a:cubicBezTo>
                <a:cubicBezTo>
                  <a:pt x="96581" y="4715"/>
                  <a:pt x="95526" y="4649"/>
                  <a:pt x="91437" y="3660"/>
                </a:cubicBezTo>
                <a:cubicBezTo>
                  <a:pt x="87349" y="2671"/>
                  <a:pt x="80029" y="297"/>
                  <a:pt x="74819" y="99"/>
                </a:cubicBezTo>
                <a:cubicBezTo>
                  <a:pt x="69610" y="-99"/>
                  <a:pt x="64928" y="1484"/>
                  <a:pt x="60180" y="2473"/>
                </a:cubicBezTo>
                <a:cubicBezTo>
                  <a:pt x="55432" y="3462"/>
                  <a:pt x="49629" y="5704"/>
                  <a:pt x="46332" y="6034"/>
                </a:cubicBezTo>
                <a:cubicBezTo>
                  <a:pt x="43035" y="6364"/>
                  <a:pt x="43167" y="5374"/>
                  <a:pt x="40397" y="4451"/>
                </a:cubicBezTo>
                <a:cubicBezTo>
                  <a:pt x="37628" y="3528"/>
                  <a:pt x="32946" y="297"/>
                  <a:pt x="29715" y="495"/>
                </a:cubicBezTo>
                <a:cubicBezTo>
                  <a:pt x="26484" y="693"/>
                  <a:pt x="22791" y="3396"/>
                  <a:pt x="21010" y="5638"/>
                </a:cubicBezTo>
                <a:cubicBezTo>
                  <a:pt x="19230" y="7880"/>
                  <a:pt x="19296" y="11903"/>
                  <a:pt x="19032" y="13947"/>
                </a:cubicBezTo>
                <a:cubicBezTo>
                  <a:pt x="18768" y="15991"/>
                  <a:pt x="20022" y="16452"/>
                  <a:pt x="19428" y="17903"/>
                </a:cubicBezTo>
                <a:cubicBezTo>
                  <a:pt x="18835" y="19354"/>
                  <a:pt x="16460" y="21134"/>
                  <a:pt x="15471" y="22651"/>
                </a:cubicBezTo>
                <a:cubicBezTo>
                  <a:pt x="14482" y="24168"/>
                  <a:pt x="13691" y="25289"/>
                  <a:pt x="13493" y="27003"/>
                </a:cubicBezTo>
                <a:cubicBezTo>
                  <a:pt x="13295" y="28718"/>
                  <a:pt x="16196" y="30300"/>
                  <a:pt x="14284" y="32938"/>
                </a:cubicBezTo>
                <a:close/>
              </a:path>
            </a:pathLst>
          </a:custGeom>
          <a:noFill/>
          <a:ln w="38100" cap="flat" cmpd="sng">
            <a:solidFill>
              <a:srgbClr val="FFFF00"/>
            </a:solidFill>
            <a:prstDash val="solid"/>
            <a:round/>
            <a:headEnd type="none" w="med" len="med"/>
            <a:tailEnd type="none" w="med" len="med"/>
          </a:ln>
        </p:spPr>
      </p:sp>
      <p:sp>
        <p:nvSpPr>
          <p:cNvPr id="91" name="Google Shape;91;p15"/>
          <p:cNvSpPr txBox="1"/>
          <p:nvPr/>
        </p:nvSpPr>
        <p:spPr>
          <a:xfrm>
            <a:off x="1113000" y="3265325"/>
            <a:ext cx="6918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Raleway"/>
                <a:ea typeface="Raleway"/>
                <a:cs typeface="Raleway"/>
                <a:sym typeface="Raleway"/>
              </a:rPr>
              <a:t>Is it possible for a solar-powered rover to repeatedly </a:t>
            </a:r>
            <a:r>
              <a:rPr lang="en" sz="2000" b="1">
                <a:solidFill>
                  <a:schemeClr val="lt1"/>
                </a:solidFill>
                <a:highlight>
                  <a:srgbClr val="FF0000"/>
                </a:highlight>
                <a:latin typeface="Raleway"/>
                <a:ea typeface="Raleway"/>
                <a:cs typeface="Raleway"/>
                <a:sym typeface="Raleway"/>
              </a:rPr>
              <a:t>drive around the Moon</a:t>
            </a:r>
            <a:r>
              <a:rPr lang="en" sz="2000" b="1">
                <a:solidFill>
                  <a:schemeClr val="lt1"/>
                </a:solidFill>
                <a:latin typeface="Raleway"/>
                <a:ea typeface="Raleway"/>
                <a:cs typeface="Raleway"/>
                <a:sym typeface="Raleway"/>
              </a:rPr>
              <a:t> and never encounter a sunset?</a:t>
            </a:r>
            <a:endParaRPr sz="2000" b="1">
              <a:solidFill>
                <a:schemeClr val="lt1"/>
              </a:solidFill>
              <a:latin typeface="Raleway"/>
              <a:ea typeface="Raleway"/>
              <a:cs typeface="Raleway"/>
              <a:sym typeface="Raleway"/>
            </a:endParaRPr>
          </a:p>
        </p:txBody>
      </p:sp>
      <p:pic>
        <p:nvPicPr>
          <p:cNvPr id="92" name="Google Shape;92;p15"/>
          <p:cNvPicPr preferRelativeResize="0"/>
          <p:nvPr/>
        </p:nvPicPr>
        <p:blipFill rotWithShape="1">
          <a:blip r:embed="rId5">
            <a:alphaModFix/>
          </a:blip>
          <a:srcRect l="13513" r="5033"/>
          <a:stretch/>
        </p:blipFill>
        <p:spPr>
          <a:xfrm>
            <a:off x="6337437" y="1259375"/>
            <a:ext cx="2596788" cy="1798500"/>
          </a:xfrm>
          <a:prstGeom prst="rect">
            <a:avLst/>
          </a:prstGeom>
          <a:noFill/>
          <a:ln>
            <a:noFill/>
          </a:ln>
        </p:spPr>
      </p:pic>
      <p:sp>
        <p:nvSpPr>
          <p:cNvPr id="93" name="Google Shape;9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30</a:t>
            </a:fld>
            <a:endParaRPr>
              <a:solidFill>
                <a:schemeClr val="lt1"/>
              </a:solidFill>
            </a:endParaRPr>
          </a:p>
        </p:txBody>
      </p:sp>
      <p:sp>
        <p:nvSpPr>
          <p:cNvPr id="339" name="Google Shape;339;p42"/>
          <p:cNvSpPr txBox="1"/>
          <p:nvPr/>
        </p:nvSpPr>
        <p:spPr>
          <a:xfrm>
            <a:off x="4012075" y="951625"/>
            <a:ext cx="44856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Research: Dozer shapes and sizes, actuation methodologies.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Designed the dozer assembly (blade, arms, yoke, mounts) using SolidWorks.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Shortlisted linear actuators of different gear ratios.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Manufactured and assembled all parts on the rover.</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Testing with different actuators</a:t>
            </a:r>
            <a:endParaRPr sz="13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Fabrication problems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Limited access to FRC Workshop</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85% Complete</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Refining assembly</a:t>
            </a:r>
            <a:endParaRPr sz="1300">
              <a:solidFill>
                <a:schemeClr val="lt1"/>
              </a:solidFill>
              <a:latin typeface="Roboto Serif"/>
              <a:ea typeface="Roboto Serif"/>
              <a:cs typeface="Roboto Serif"/>
              <a:sym typeface="Roboto Serif"/>
            </a:endParaRPr>
          </a:p>
        </p:txBody>
      </p:sp>
      <p:sp>
        <p:nvSpPr>
          <p:cNvPr id="340" name="Google Shape;340;p4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Dozer Assembly Unit</a:t>
            </a:r>
            <a:endParaRPr b="1">
              <a:solidFill>
                <a:schemeClr val="lt1"/>
              </a:solidFill>
              <a:latin typeface="Roboto Serif"/>
              <a:ea typeface="Roboto Serif"/>
              <a:cs typeface="Roboto Serif"/>
              <a:sym typeface="Roboto Serif"/>
            </a:endParaRPr>
          </a:p>
        </p:txBody>
      </p:sp>
      <p:pic>
        <p:nvPicPr>
          <p:cNvPr id="341" name="Google Shape;341;p42"/>
          <p:cNvPicPr preferRelativeResize="0"/>
          <p:nvPr/>
        </p:nvPicPr>
        <p:blipFill rotWithShape="1">
          <a:blip r:embed="rId3">
            <a:alphaModFix/>
          </a:blip>
          <a:srcRect b="16205"/>
          <a:stretch/>
        </p:blipFill>
        <p:spPr>
          <a:xfrm>
            <a:off x="1148375" y="969200"/>
            <a:ext cx="2025654" cy="2263164"/>
          </a:xfrm>
          <a:prstGeom prst="rect">
            <a:avLst/>
          </a:prstGeom>
          <a:noFill/>
          <a:ln>
            <a:noFill/>
          </a:ln>
        </p:spPr>
      </p:pic>
      <p:pic>
        <p:nvPicPr>
          <p:cNvPr id="342" name="Google Shape;342;p42"/>
          <p:cNvPicPr preferRelativeResize="0"/>
          <p:nvPr/>
        </p:nvPicPr>
        <p:blipFill rotWithShape="1">
          <a:blip r:embed="rId4">
            <a:alphaModFix/>
          </a:blip>
          <a:srcRect t="23393" b="23488"/>
          <a:stretch/>
        </p:blipFill>
        <p:spPr>
          <a:xfrm>
            <a:off x="1187138" y="3408450"/>
            <a:ext cx="1986876" cy="14071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31</a:t>
            </a:fld>
            <a:endParaRPr>
              <a:solidFill>
                <a:schemeClr val="lt1"/>
              </a:solidFill>
            </a:endParaRPr>
          </a:p>
        </p:txBody>
      </p:sp>
      <p:sp>
        <p:nvSpPr>
          <p:cNvPr id="348" name="Google Shape;348;p4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Dozer Assembly Unit</a:t>
            </a:r>
            <a:endParaRPr b="1">
              <a:solidFill>
                <a:schemeClr val="lt1"/>
              </a:solidFill>
              <a:latin typeface="Roboto Serif"/>
              <a:ea typeface="Roboto Serif"/>
              <a:cs typeface="Roboto Serif"/>
              <a:sym typeface="Roboto Serif"/>
            </a:endParaRPr>
          </a:p>
        </p:txBody>
      </p:sp>
      <p:pic>
        <p:nvPicPr>
          <p:cNvPr id="349" name="Google Shape;349;p43" title="Grading Test with Al blade .mov">
            <a:hlinkClick r:id="rId3"/>
          </p:cNvPr>
          <p:cNvPicPr preferRelativeResize="0"/>
          <p:nvPr/>
        </p:nvPicPr>
        <p:blipFill>
          <a:blip r:embed="rId4">
            <a:alphaModFix/>
          </a:blip>
          <a:stretch>
            <a:fillRect/>
          </a:stretch>
        </p:blipFill>
        <p:spPr>
          <a:xfrm>
            <a:off x="152400" y="1286463"/>
            <a:ext cx="4562750" cy="2570575"/>
          </a:xfrm>
          <a:prstGeom prst="rect">
            <a:avLst/>
          </a:prstGeom>
          <a:noFill/>
          <a:ln>
            <a:noFill/>
          </a:ln>
        </p:spPr>
      </p:pic>
      <p:pic>
        <p:nvPicPr>
          <p:cNvPr id="350" name="Google Shape;350;p43" title="IMG_3228.MOV">
            <a:hlinkClick r:id="rId5"/>
          </p:cNvPr>
          <p:cNvPicPr preferRelativeResize="0"/>
          <p:nvPr/>
        </p:nvPicPr>
        <p:blipFill>
          <a:blip r:embed="rId6">
            <a:alphaModFix/>
          </a:blip>
          <a:stretch>
            <a:fillRect/>
          </a:stretch>
        </p:blipFill>
        <p:spPr>
          <a:xfrm>
            <a:off x="4807625" y="1286475"/>
            <a:ext cx="4213526" cy="25705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32</a:t>
            </a:fld>
            <a:endParaRPr>
              <a:solidFill>
                <a:schemeClr val="lt1"/>
              </a:solidFill>
            </a:endParaRPr>
          </a:p>
        </p:txBody>
      </p:sp>
      <p:sp>
        <p:nvSpPr>
          <p:cNvPr id="356" name="Google Shape;356;p44"/>
          <p:cNvSpPr txBox="1"/>
          <p:nvPr/>
        </p:nvSpPr>
        <p:spPr>
          <a:xfrm>
            <a:off x="3783475" y="950725"/>
            <a:ext cx="53205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Assembly that enables movement of the rover by acting as an interface between the drivetrain and ground.</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Wheel (3D Printed/Metal)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Mounting Assembly to the Suspension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Drive Train (Differential and Steering)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Motors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Provide required traction for movement and grading of sand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Minimize wheel slip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Allow for steering in sand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Desirable - Use materials that can function on the Lunar Surface</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p:txBody>
      </p:sp>
      <p:sp>
        <p:nvSpPr>
          <p:cNvPr id="357" name="Google Shape;357;p4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Wheel Assembly Unit</a:t>
            </a:r>
            <a:endParaRPr b="1">
              <a:solidFill>
                <a:schemeClr val="lt1"/>
              </a:solidFill>
              <a:latin typeface="Roboto Serif"/>
              <a:ea typeface="Roboto Serif"/>
              <a:cs typeface="Roboto Serif"/>
              <a:sym typeface="Roboto Serif"/>
            </a:endParaRPr>
          </a:p>
        </p:txBody>
      </p:sp>
      <p:pic>
        <p:nvPicPr>
          <p:cNvPr id="358" name="Google Shape;358;p44"/>
          <p:cNvPicPr preferRelativeResize="0"/>
          <p:nvPr/>
        </p:nvPicPr>
        <p:blipFill>
          <a:blip r:embed="rId3">
            <a:alphaModFix/>
          </a:blip>
          <a:stretch>
            <a:fillRect/>
          </a:stretch>
        </p:blipFill>
        <p:spPr>
          <a:xfrm>
            <a:off x="417175" y="1214137"/>
            <a:ext cx="3151975" cy="3236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33</a:t>
            </a:fld>
            <a:endParaRPr>
              <a:solidFill>
                <a:schemeClr val="lt1"/>
              </a:solidFill>
            </a:endParaRPr>
          </a:p>
        </p:txBody>
      </p:sp>
      <p:sp>
        <p:nvSpPr>
          <p:cNvPr id="364" name="Google Shape;364;p45"/>
          <p:cNvSpPr txBox="1"/>
          <p:nvPr/>
        </p:nvSpPr>
        <p:spPr>
          <a:xfrm>
            <a:off x="3892975" y="875425"/>
            <a:ext cx="51507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b="1">
                <a:solidFill>
                  <a:schemeClr val="lt1"/>
                </a:solidFill>
                <a:latin typeface="Roboto Serif"/>
                <a:ea typeface="Roboto Serif"/>
                <a:cs typeface="Roboto Serif"/>
                <a:sym typeface="Roboto Serif"/>
              </a:rPr>
              <a:t>Research:</a:t>
            </a:r>
            <a:r>
              <a:rPr lang="en" sz="1300">
                <a:solidFill>
                  <a:schemeClr val="lt1"/>
                </a:solidFill>
                <a:latin typeface="Roboto Serif"/>
                <a:ea typeface="Roboto Serif"/>
                <a:cs typeface="Roboto Serif"/>
                <a:sym typeface="Roboto Serif"/>
              </a:rPr>
              <a:t> Grouser shapes and patterns ideal for traction in sand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 single-part iterations in SolidWorks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3D-print designs and test in the MoonYard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Observe and re-design until the design is satisfactory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Finalize design and manufacture using aluminium.</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b="1">
                <a:solidFill>
                  <a:schemeClr val="lt1"/>
                </a:solidFill>
                <a:latin typeface="Roboto Serif"/>
                <a:ea typeface="Roboto Serif"/>
                <a:cs typeface="Roboto Serif"/>
                <a:sym typeface="Roboto Serif"/>
              </a:rPr>
              <a:t>Stretch Goal:</a:t>
            </a:r>
            <a:r>
              <a:rPr lang="en" sz="1300">
                <a:solidFill>
                  <a:schemeClr val="lt1"/>
                </a:solidFill>
                <a:latin typeface="Roboto Serif"/>
                <a:ea typeface="Roboto Serif"/>
                <a:cs typeface="Roboto Serif"/>
                <a:sym typeface="Roboto Serif"/>
              </a:rPr>
              <a:t> Use the wheel test bed in PRL to accurately measure performance</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3D Printing the wheel is a long process with frequent failures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Steering system of the rover is fragile and frequently disengages</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50% Complete</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Iteration 2 performs better than the stock rubber wheels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Next test will be using 4 3D-printed wheels</a:t>
            </a:r>
            <a:endParaRPr sz="1300">
              <a:solidFill>
                <a:schemeClr val="lt1"/>
              </a:solidFill>
              <a:latin typeface="Roboto Serif"/>
              <a:ea typeface="Roboto Serif"/>
              <a:cs typeface="Roboto Serif"/>
              <a:sym typeface="Roboto Serif"/>
            </a:endParaRPr>
          </a:p>
        </p:txBody>
      </p:sp>
      <p:sp>
        <p:nvSpPr>
          <p:cNvPr id="365" name="Google Shape;365;p45"/>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Wheel Assembly Unit</a:t>
            </a:r>
            <a:endParaRPr b="1">
              <a:solidFill>
                <a:schemeClr val="lt1"/>
              </a:solidFill>
              <a:latin typeface="Roboto Serif"/>
              <a:ea typeface="Roboto Serif"/>
              <a:cs typeface="Roboto Serif"/>
              <a:sym typeface="Roboto Serif"/>
            </a:endParaRPr>
          </a:p>
        </p:txBody>
      </p:sp>
      <p:pic>
        <p:nvPicPr>
          <p:cNvPr id="366" name="Google Shape;366;p45"/>
          <p:cNvPicPr preferRelativeResize="0"/>
          <p:nvPr/>
        </p:nvPicPr>
        <p:blipFill rotWithShape="1">
          <a:blip r:embed="rId3">
            <a:alphaModFix/>
          </a:blip>
          <a:srcRect t="9185" b="34147"/>
          <a:stretch/>
        </p:blipFill>
        <p:spPr>
          <a:xfrm>
            <a:off x="684650" y="877525"/>
            <a:ext cx="2834876" cy="2141972"/>
          </a:xfrm>
          <a:prstGeom prst="rect">
            <a:avLst/>
          </a:prstGeom>
          <a:noFill/>
          <a:ln>
            <a:noFill/>
          </a:ln>
        </p:spPr>
      </p:pic>
      <p:pic>
        <p:nvPicPr>
          <p:cNvPr id="367" name="Google Shape;367;p45"/>
          <p:cNvPicPr preferRelativeResize="0"/>
          <p:nvPr/>
        </p:nvPicPr>
        <p:blipFill rotWithShape="1">
          <a:blip r:embed="rId4">
            <a:alphaModFix/>
          </a:blip>
          <a:srcRect t="27966" b="23549"/>
          <a:stretch/>
        </p:blipFill>
        <p:spPr>
          <a:xfrm>
            <a:off x="684650" y="3119200"/>
            <a:ext cx="2834876" cy="183271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34</a:t>
            </a:fld>
            <a:endParaRPr>
              <a:solidFill>
                <a:schemeClr val="lt1"/>
              </a:solidFill>
            </a:endParaRPr>
          </a:p>
        </p:txBody>
      </p:sp>
      <p:sp>
        <p:nvSpPr>
          <p:cNvPr id="373" name="Google Shape;373;p46"/>
          <p:cNvSpPr txBox="1"/>
          <p:nvPr/>
        </p:nvSpPr>
        <p:spPr>
          <a:xfrm>
            <a:off x="3783475" y="921875"/>
            <a:ext cx="49011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Power transfer methodologies for rover mechanisms. </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DC Motors with Encoders (x4)</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Linear Actuator (with feedback)</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Deliver power to wheels for mobility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Steer the front and rear wheels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Actuate the dozer assembly to facilitate mobility and dozing</a:t>
            </a:r>
            <a:endParaRPr sz="1500">
              <a:solidFill>
                <a:schemeClr val="lt1"/>
              </a:solidFill>
              <a:latin typeface="Roboto Serif"/>
              <a:ea typeface="Roboto Serif"/>
              <a:cs typeface="Roboto Serif"/>
              <a:sym typeface="Roboto Serif"/>
            </a:endParaRPr>
          </a:p>
        </p:txBody>
      </p:sp>
      <p:sp>
        <p:nvSpPr>
          <p:cNvPr id="374" name="Google Shape;374;p4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Actuation Subsystem</a:t>
            </a:r>
            <a:endParaRPr b="1">
              <a:solidFill>
                <a:schemeClr val="lt1"/>
              </a:solidFill>
              <a:latin typeface="Roboto Serif"/>
              <a:ea typeface="Roboto Serif"/>
              <a:cs typeface="Roboto Serif"/>
              <a:sym typeface="Roboto Serif"/>
            </a:endParaRPr>
          </a:p>
        </p:txBody>
      </p:sp>
      <p:pic>
        <p:nvPicPr>
          <p:cNvPr id="375" name="Google Shape;375;p46"/>
          <p:cNvPicPr preferRelativeResize="0"/>
          <p:nvPr/>
        </p:nvPicPr>
        <p:blipFill>
          <a:blip r:embed="rId3">
            <a:alphaModFix/>
          </a:blip>
          <a:stretch>
            <a:fillRect/>
          </a:stretch>
        </p:blipFill>
        <p:spPr>
          <a:xfrm>
            <a:off x="1219425" y="2607525"/>
            <a:ext cx="1962425" cy="1962425"/>
          </a:xfrm>
          <a:prstGeom prst="rect">
            <a:avLst/>
          </a:prstGeom>
          <a:noFill/>
          <a:ln>
            <a:noFill/>
          </a:ln>
        </p:spPr>
      </p:pic>
      <p:pic>
        <p:nvPicPr>
          <p:cNvPr id="376" name="Google Shape;376;p46"/>
          <p:cNvPicPr preferRelativeResize="0"/>
          <p:nvPr/>
        </p:nvPicPr>
        <p:blipFill>
          <a:blip r:embed="rId4">
            <a:alphaModFix/>
          </a:blip>
          <a:stretch>
            <a:fillRect/>
          </a:stretch>
        </p:blipFill>
        <p:spPr>
          <a:xfrm rot="5400000">
            <a:off x="1296088" y="707738"/>
            <a:ext cx="1809100" cy="1809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35</a:t>
            </a:fld>
            <a:endParaRPr>
              <a:solidFill>
                <a:schemeClr val="lt1"/>
              </a:solidFill>
            </a:endParaRPr>
          </a:p>
        </p:txBody>
      </p:sp>
      <p:sp>
        <p:nvSpPr>
          <p:cNvPr id="382" name="Google Shape;382;p47"/>
          <p:cNvSpPr txBox="1"/>
          <p:nvPr/>
        </p:nvSpPr>
        <p:spPr>
          <a:xfrm>
            <a:off x="4621675" y="875425"/>
            <a:ext cx="44856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Selected drive motors with higher torque for better traction and mobility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Selected linear actuator for dozer assembly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Interfaced drive motors and steering motors with Roboclaw motor controller</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Interfaced Actuator with Linear Actuator Controller Board and Arduino Due </a:t>
            </a:r>
            <a:endParaRPr sz="13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Encoder QPPS to be changed using RoboClaw due to change in motors for better teleop and navigation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Oscillations near setpoint of linear actuator under load.</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85% Complete</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Tuning of actuator gains to reduce oscillations</a:t>
            </a:r>
            <a:endParaRPr sz="1300">
              <a:solidFill>
                <a:schemeClr val="lt1"/>
              </a:solidFill>
              <a:latin typeface="Roboto Serif"/>
              <a:ea typeface="Roboto Serif"/>
              <a:cs typeface="Roboto Serif"/>
              <a:sym typeface="Roboto Serif"/>
            </a:endParaRPr>
          </a:p>
        </p:txBody>
      </p:sp>
      <p:sp>
        <p:nvSpPr>
          <p:cNvPr id="383" name="Google Shape;383;p4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Actuation Subsystem</a:t>
            </a:r>
            <a:endParaRPr b="1">
              <a:solidFill>
                <a:schemeClr val="lt1"/>
              </a:solidFill>
              <a:latin typeface="Roboto Serif"/>
              <a:ea typeface="Roboto Serif"/>
              <a:cs typeface="Roboto Serif"/>
              <a:sym typeface="Roboto Serif"/>
            </a:endParaRPr>
          </a:p>
        </p:txBody>
      </p:sp>
      <p:pic>
        <p:nvPicPr>
          <p:cNvPr id="384" name="Google Shape;384;p47"/>
          <p:cNvPicPr preferRelativeResize="0"/>
          <p:nvPr/>
        </p:nvPicPr>
        <p:blipFill>
          <a:blip r:embed="rId3">
            <a:alphaModFix/>
          </a:blip>
          <a:stretch>
            <a:fillRect/>
          </a:stretch>
        </p:blipFill>
        <p:spPr>
          <a:xfrm>
            <a:off x="1089050" y="2824427"/>
            <a:ext cx="2496075" cy="1938625"/>
          </a:xfrm>
          <a:prstGeom prst="rect">
            <a:avLst/>
          </a:prstGeom>
          <a:noFill/>
          <a:ln>
            <a:noFill/>
          </a:ln>
        </p:spPr>
      </p:pic>
      <p:pic>
        <p:nvPicPr>
          <p:cNvPr id="385" name="Google Shape;385;p47"/>
          <p:cNvPicPr preferRelativeResize="0"/>
          <p:nvPr/>
        </p:nvPicPr>
        <p:blipFill>
          <a:blip r:embed="rId4">
            <a:alphaModFix/>
          </a:blip>
          <a:stretch>
            <a:fillRect/>
          </a:stretch>
        </p:blipFill>
        <p:spPr>
          <a:xfrm>
            <a:off x="935838" y="769450"/>
            <a:ext cx="2802488" cy="190257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36</a:t>
            </a:fld>
            <a:endParaRPr>
              <a:solidFill>
                <a:schemeClr val="lt1"/>
              </a:solidFill>
            </a:endParaRPr>
          </a:p>
        </p:txBody>
      </p:sp>
      <p:sp>
        <p:nvSpPr>
          <p:cNvPr id="391" name="Google Shape;391;p48"/>
          <p:cNvSpPr txBox="1"/>
          <p:nvPr/>
        </p:nvSpPr>
        <p:spPr>
          <a:xfrm>
            <a:off x="4240675" y="645925"/>
            <a:ext cx="46344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Description:</a:t>
            </a:r>
            <a:r>
              <a:rPr lang="en" sz="1200">
                <a:solidFill>
                  <a:schemeClr val="lt1"/>
                </a:solidFill>
                <a:latin typeface="Roboto Serif"/>
                <a:ea typeface="Roboto Serif"/>
                <a:cs typeface="Roboto Serif"/>
                <a:sym typeface="Roboto Serif"/>
              </a:rPr>
              <a:t> Rover’s power and logic circuitry.</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Requirements:</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Buck Converter (20 V -&gt; 12 V)</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Power Distribution Board (PDB)</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RoboClaw Motor Controller - 2</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Linear Actuator Controller</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Linear Actuator</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Zed 2i Depth Camera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E-Stop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Wireless Switch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IMU - VectorNav VN100</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Arduino Due</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Nvidia Jetson Xavier AGX</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Wireless Receiver for Joystick</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DC motors with Encoders</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Expected Functionality: </a:t>
            </a:r>
            <a:endParaRPr sz="1200" b="1">
              <a:solidFill>
                <a:srgbClr val="FFD700"/>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Distribute power efficiently to all rover components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Ensure stable voltage levels for uninterrupted operation</a:t>
            </a:r>
            <a:endParaRPr sz="1200">
              <a:solidFill>
                <a:schemeClr val="lt1"/>
              </a:solidFill>
              <a:latin typeface="Roboto Serif"/>
              <a:ea typeface="Roboto Serif"/>
              <a:cs typeface="Roboto Serif"/>
              <a:sym typeface="Roboto Serif"/>
            </a:endParaRPr>
          </a:p>
        </p:txBody>
      </p:sp>
      <p:sp>
        <p:nvSpPr>
          <p:cNvPr id="392" name="Google Shape;392;p4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pic>
        <p:nvPicPr>
          <p:cNvPr id="393" name="Google Shape;393;p48"/>
          <p:cNvPicPr preferRelativeResize="0"/>
          <p:nvPr/>
        </p:nvPicPr>
        <p:blipFill>
          <a:blip r:embed="rId3">
            <a:alphaModFix/>
          </a:blip>
          <a:stretch>
            <a:fillRect/>
          </a:stretch>
        </p:blipFill>
        <p:spPr>
          <a:xfrm>
            <a:off x="410700" y="884000"/>
            <a:ext cx="3733652" cy="3655285"/>
          </a:xfrm>
          <a:prstGeom prst="rect">
            <a:avLst/>
          </a:prstGeom>
          <a:noFill/>
          <a:ln>
            <a:noFill/>
          </a:ln>
        </p:spPr>
      </p:pic>
      <p:sp>
        <p:nvSpPr>
          <p:cNvPr id="394" name="Google Shape;394;p48"/>
          <p:cNvSpPr txBox="1">
            <a:spLocks noGrp="1"/>
          </p:cNvSpPr>
          <p:nvPr>
            <p:ph type="body" idx="1"/>
          </p:nvPr>
        </p:nvSpPr>
        <p:spPr>
          <a:xfrm>
            <a:off x="83100" y="4484675"/>
            <a:ext cx="3999900" cy="363600"/>
          </a:xfrm>
          <a:prstGeom prst="rect">
            <a:avLst/>
          </a:prstGeom>
        </p:spPr>
        <p:txBody>
          <a:bodyPr spcFirstLastPara="1" wrap="square" lIns="91425" tIns="91425" rIns="91425" bIns="91425" anchor="t" anchorCtr="0">
            <a:noAutofit/>
          </a:bodyPr>
          <a:lstStyle/>
          <a:p>
            <a:pPr marL="0" lvl="0" indent="457200" algn="ctr" rtl="0">
              <a:lnSpc>
                <a:spcPct val="95000"/>
              </a:lnSpc>
              <a:spcBef>
                <a:spcPts val="0"/>
              </a:spcBef>
              <a:spcAft>
                <a:spcPts val="1200"/>
              </a:spcAft>
              <a:buSzPts val="935"/>
              <a:buNone/>
            </a:pPr>
            <a:r>
              <a:rPr lang="en" sz="1690" b="1">
                <a:solidFill>
                  <a:schemeClr val="lt1"/>
                </a:solidFill>
                <a:latin typeface="Roboto Serif"/>
                <a:ea typeface="Roboto Serif"/>
                <a:cs typeface="Roboto Serif"/>
                <a:sym typeface="Roboto Serif"/>
              </a:rPr>
              <a:t>Electrical Circuitry</a:t>
            </a:r>
            <a:endParaRPr sz="1690" b="1">
              <a:solidFill>
                <a:schemeClr val="lt1"/>
              </a:solidFill>
              <a:latin typeface="Roboto Serif"/>
              <a:ea typeface="Roboto Serif"/>
              <a:cs typeface="Roboto Serif"/>
              <a:sym typeface="Roboto Serif"/>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37</a:t>
            </a:fld>
            <a:endParaRPr>
              <a:solidFill>
                <a:schemeClr val="lt1"/>
              </a:solidFill>
            </a:endParaRPr>
          </a:p>
        </p:txBody>
      </p:sp>
      <p:sp>
        <p:nvSpPr>
          <p:cNvPr id="400" name="Google Shape;400;p49"/>
          <p:cNvSpPr txBox="1"/>
          <p:nvPr/>
        </p:nvSpPr>
        <p:spPr>
          <a:xfrm>
            <a:off x="4164475" y="875425"/>
            <a:ext cx="49107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Implementation: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Analyzed the existing circuit connections of the rover designed by the Crater Grader team.</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Modified circuit connections to integrate new electrical components.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Assessed the power requirements of the components to design a custom Power Distribution Board (PDB).</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Designed a compact and accessible electronic box to streamline the electrical subsystem setup.</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Challenges: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Understanding and adapting to the existing circuit design and limitations.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Ensuring the compact design of the electronic box while maintaining accessibility and proper cooling.</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Status:</a:t>
            </a:r>
            <a:r>
              <a:rPr lang="en" sz="1200">
                <a:solidFill>
                  <a:schemeClr val="lt1"/>
                </a:solidFill>
                <a:latin typeface="Roboto Serif"/>
                <a:ea typeface="Roboto Serif"/>
                <a:cs typeface="Roboto Serif"/>
                <a:sym typeface="Roboto Serif"/>
              </a:rPr>
              <a:t> 50%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Manufacturing of the electronic box is in progress.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Power Distribution Board (PDB) manufacturing and integration are planned.</a:t>
            </a:r>
            <a:endParaRPr sz="1200">
              <a:solidFill>
                <a:schemeClr val="lt1"/>
              </a:solidFill>
              <a:latin typeface="Roboto Serif"/>
              <a:ea typeface="Roboto Serif"/>
              <a:cs typeface="Roboto Serif"/>
              <a:sym typeface="Roboto Serif"/>
            </a:endParaRPr>
          </a:p>
        </p:txBody>
      </p:sp>
      <p:sp>
        <p:nvSpPr>
          <p:cNvPr id="401" name="Google Shape;401;p4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pic>
        <p:nvPicPr>
          <p:cNvPr id="402" name="Google Shape;402;p49"/>
          <p:cNvPicPr preferRelativeResize="0"/>
          <p:nvPr/>
        </p:nvPicPr>
        <p:blipFill>
          <a:blip r:embed="rId3">
            <a:alphaModFix/>
          </a:blip>
          <a:stretch>
            <a:fillRect/>
          </a:stretch>
        </p:blipFill>
        <p:spPr>
          <a:xfrm>
            <a:off x="1011187" y="746225"/>
            <a:ext cx="2423369" cy="1651125"/>
          </a:xfrm>
          <a:prstGeom prst="rect">
            <a:avLst/>
          </a:prstGeom>
          <a:noFill/>
          <a:ln>
            <a:noFill/>
          </a:ln>
        </p:spPr>
      </p:pic>
      <p:sp>
        <p:nvSpPr>
          <p:cNvPr id="403" name="Google Shape;403;p49"/>
          <p:cNvSpPr txBox="1">
            <a:spLocks noGrp="1"/>
          </p:cNvSpPr>
          <p:nvPr>
            <p:ph type="body" idx="1"/>
          </p:nvPr>
        </p:nvSpPr>
        <p:spPr>
          <a:xfrm>
            <a:off x="0" y="4527300"/>
            <a:ext cx="3999900" cy="363600"/>
          </a:xfrm>
          <a:prstGeom prst="rect">
            <a:avLst/>
          </a:prstGeom>
        </p:spPr>
        <p:txBody>
          <a:bodyPr spcFirstLastPara="1" wrap="square" lIns="91425" tIns="91425" rIns="91425" bIns="91425" anchor="t" anchorCtr="0">
            <a:noAutofit/>
          </a:bodyPr>
          <a:lstStyle/>
          <a:p>
            <a:pPr marL="0" lvl="0" indent="457200" algn="ctr" rtl="0">
              <a:lnSpc>
                <a:spcPct val="95000"/>
              </a:lnSpc>
              <a:spcBef>
                <a:spcPts val="0"/>
              </a:spcBef>
              <a:spcAft>
                <a:spcPts val="1200"/>
              </a:spcAft>
              <a:buSzPts val="935"/>
              <a:buNone/>
            </a:pPr>
            <a:r>
              <a:rPr lang="en" sz="1690" b="1">
                <a:solidFill>
                  <a:schemeClr val="lt1"/>
                </a:solidFill>
                <a:latin typeface="Roboto Serif"/>
                <a:ea typeface="Roboto Serif"/>
                <a:cs typeface="Roboto Serif"/>
                <a:sym typeface="Roboto Serif"/>
              </a:rPr>
              <a:t>Electronics Assembly Design</a:t>
            </a:r>
            <a:endParaRPr sz="1690" b="1">
              <a:solidFill>
                <a:schemeClr val="lt1"/>
              </a:solidFill>
              <a:latin typeface="Roboto Serif"/>
              <a:ea typeface="Roboto Serif"/>
              <a:cs typeface="Roboto Serif"/>
              <a:sym typeface="Roboto Serif"/>
            </a:endParaRPr>
          </a:p>
        </p:txBody>
      </p:sp>
      <p:pic>
        <p:nvPicPr>
          <p:cNvPr id="404" name="Google Shape;404;p49"/>
          <p:cNvPicPr preferRelativeResize="0"/>
          <p:nvPr/>
        </p:nvPicPr>
        <p:blipFill>
          <a:blip r:embed="rId4">
            <a:alphaModFix/>
          </a:blip>
          <a:stretch>
            <a:fillRect/>
          </a:stretch>
        </p:blipFill>
        <p:spPr>
          <a:xfrm>
            <a:off x="774444" y="2526550"/>
            <a:ext cx="2896851" cy="2094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0"/>
          <p:cNvSpPr txBox="1">
            <a:spLocks noGrp="1"/>
          </p:cNvSpPr>
          <p:nvPr>
            <p:ph type="title"/>
          </p:nvPr>
        </p:nvSpPr>
        <p:spPr>
          <a:xfrm>
            <a:off x="311700" y="58425"/>
            <a:ext cx="8520600" cy="5727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SzPts val="990"/>
              <a:buNone/>
            </a:pPr>
            <a:r>
              <a:rPr lang="en" sz="2120" b="1">
                <a:solidFill>
                  <a:schemeClr val="lt1"/>
                </a:solidFill>
                <a:latin typeface="Roboto Serif"/>
                <a:ea typeface="Roboto Serif"/>
                <a:cs typeface="Roboto Serif"/>
                <a:sym typeface="Roboto Serif"/>
              </a:rPr>
              <a:t>Work Breakdown Structure</a:t>
            </a:r>
            <a:endParaRPr sz="2120" b="1">
              <a:solidFill>
                <a:schemeClr val="lt1"/>
              </a:solidFill>
              <a:latin typeface="Roboto Serif"/>
              <a:ea typeface="Roboto Serif"/>
              <a:cs typeface="Roboto Serif"/>
              <a:sym typeface="Roboto Serif"/>
            </a:endParaRPr>
          </a:p>
        </p:txBody>
      </p:sp>
      <p:sp>
        <p:nvSpPr>
          <p:cNvPr id="410" name="Google Shape;41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38</a:t>
            </a:fld>
            <a:endParaRPr>
              <a:solidFill>
                <a:schemeClr val="lt1"/>
              </a:solidFill>
            </a:endParaRPr>
          </a:p>
        </p:txBody>
      </p:sp>
      <p:pic>
        <p:nvPicPr>
          <p:cNvPr id="411" name="Google Shape;411;p50"/>
          <p:cNvPicPr preferRelativeResize="0"/>
          <p:nvPr/>
        </p:nvPicPr>
        <p:blipFill>
          <a:blip r:embed="rId3">
            <a:alphaModFix/>
          </a:blip>
          <a:stretch>
            <a:fillRect/>
          </a:stretch>
        </p:blipFill>
        <p:spPr>
          <a:xfrm>
            <a:off x="311700" y="549139"/>
            <a:ext cx="8520602" cy="4472486"/>
          </a:xfrm>
          <a:prstGeom prst="rect">
            <a:avLst/>
          </a:prstGeom>
          <a:noFill/>
          <a:ln>
            <a:noFill/>
          </a:ln>
        </p:spPr>
      </p:pic>
      <p:cxnSp>
        <p:nvCxnSpPr>
          <p:cNvPr id="412" name="Google Shape;412;p50"/>
          <p:cNvCxnSpPr/>
          <p:nvPr/>
        </p:nvCxnSpPr>
        <p:spPr>
          <a:xfrm rot="10800000" flipH="1">
            <a:off x="490200" y="4814275"/>
            <a:ext cx="636600" cy="226800"/>
          </a:xfrm>
          <a:prstGeom prst="straightConnector1">
            <a:avLst/>
          </a:prstGeom>
          <a:noFill/>
          <a:ln w="9525" cap="flat" cmpd="sng">
            <a:solidFill>
              <a:srgbClr val="FF0000"/>
            </a:solidFill>
            <a:prstDash val="solid"/>
            <a:round/>
            <a:headEnd type="none" w="med" len="med"/>
            <a:tailEnd type="none" w="med" len="med"/>
          </a:ln>
        </p:spPr>
      </p:cxnSp>
      <p:cxnSp>
        <p:nvCxnSpPr>
          <p:cNvPr id="413" name="Google Shape;413;p50"/>
          <p:cNvCxnSpPr/>
          <p:nvPr/>
        </p:nvCxnSpPr>
        <p:spPr>
          <a:xfrm rot="10800000" flipH="1">
            <a:off x="1740075" y="4542325"/>
            <a:ext cx="636600" cy="2268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1"/>
          <p:cNvSpPr txBox="1">
            <a:spLocks noGrp="1"/>
          </p:cNvSpPr>
          <p:nvPr>
            <p:ph type="title"/>
          </p:nvPr>
        </p:nvSpPr>
        <p:spPr>
          <a:xfrm>
            <a:off x="311700" y="287025"/>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Schedule</a:t>
            </a:r>
            <a:endParaRPr sz="2920" b="1">
              <a:solidFill>
                <a:schemeClr val="lt1"/>
              </a:solidFill>
              <a:latin typeface="Roboto Serif"/>
              <a:ea typeface="Roboto Serif"/>
              <a:cs typeface="Roboto Serif"/>
              <a:sym typeface="Roboto Serif"/>
            </a:endParaRPr>
          </a:p>
        </p:txBody>
      </p:sp>
      <p:sp>
        <p:nvSpPr>
          <p:cNvPr id="419" name="Google Shape;41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39</a:t>
            </a:fld>
            <a:endParaRPr>
              <a:solidFill>
                <a:schemeClr val="lt1"/>
              </a:solidFill>
            </a:endParaRPr>
          </a:p>
        </p:txBody>
      </p:sp>
      <p:sp>
        <p:nvSpPr>
          <p:cNvPr id="420" name="Google Shape;420;p51"/>
          <p:cNvSpPr/>
          <p:nvPr/>
        </p:nvSpPr>
        <p:spPr>
          <a:xfrm>
            <a:off x="5951050" y="3688038"/>
            <a:ext cx="156775" cy="113262"/>
          </a:xfrm>
          <a:prstGeom prst="flowChartDecision">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1" name="Google Shape;421;p51"/>
          <p:cNvSpPr/>
          <p:nvPr/>
        </p:nvSpPr>
        <p:spPr>
          <a:xfrm>
            <a:off x="7064288" y="3657813"/>
            <a:ext cx="156775" cy="113250"/>
          </a:xfrm>
          <a:prstGeom prst="flowChartDecision">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2" name="Google Shape;422;p51"/>
          <p:cNvSpPr/>
          <p:nvPr/>
        </p:nvSpPr>
        <p:spPr>
          <a:xfrm>
            <a:off x="8753913" y="3621400"/>
            <a:ext cx="156775" cy="113262"/>
          </a:xfrm>
          <a:prstGeom prst="flowChartDecision">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3" name="Google Shape;423;p51"/>
          <p:cNvSpPr txBox="1"/>
          <p:nvPr/>
        </p:nvSpPr>
        <p:spPr>
          <a:xfrm>
            <a:off x="7095475" y="3423000"/>
            <a:ext cx="754200" cy="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FF0000"/>
                </a:solidFill>
              </a:rPr>
              <a:t>PDR</a:t>
            </a:r>
            <a:endParaRPr sz="900" b="1">
              <a:solidFill>
                <a:srgbClr val="FF0000"/>
              </a:solidFill>
            </a:endParaRPr>
          </a:p>
        </p:txBody>
      </p:sp>
      <p:sp>
        <p:nvSpPr>
          <p:cNvPr id="424" name="Google Shape;424;p51"/>
          <p:cNvSpPr txBox="1"/>
          <p:nvPr/>
        </p:nvSpPr>
        <p:spPr>
          <a:xfrm>
            <a:off x="8733550" y="3694875"/>
            <a:ext cx="754200" cy="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FF0000"/>
                </a:solidFill>
              </a:rPr>
              <a:t>SVD</a:t>
            </a:r>
            <a:endParaRPr sz="900" b="1">
              <a:solidFill>
                <a:srgbClr val="FF0000"/>
              </a:solidFill>
            </a:endParaRPr>
          </a:p>
        </p:txBody>
      </p:sp>
      <p:pic>
        <p:nvPicPr>
          <p:cNvPr id="425" name="Google Shape;425;p51"/>
          <p:cNvPicPr preferRelativeResize="0"/>
          <p:nvPr/>
        </p:nvPicPr>
        <p:blipFill>
          <a:blip r:embed="rId3">
            <a:alphaModFix/>
          </a:blip>
          <a:stretch>
            <a:fillRect/>
          </a:stretch>
        </p:blipFill>
        <p:spPr>
          <a:xfrm>
            <a:off x="31413" y="1535300"/>
            <a:ext cx="9081175" cy="1862350"/>
          </a:xfrm>
          <a:prstGeom prst="rect">
            <a:avLst/>
          </a:prstGeom>
          <a:noFill/>
          <a:ln>
            <a:noFill/>
          </a:ln>
        </p:spPr>
      </p:pic>
      <p:cxnSp>
        <p:nvCxnSpPr>
          <p:cNvPr id="426" name="Google Shape;426;p51"/>
          <p:cNvCxnSpPr/>
          <p:nvPr/>
        </p:nvCxnSpPr>
        <p:spPr>
          <a:xfrm>
            <a:off x="6029438" y="1762325"/>
            <a:ext cx="0" cy="1905900"/>
          </a:xfrm>
          <a:prstGeom prst="straightConnector1">
            <a:avLst/>
          </a:prstGeom>
          <a:noFill/>
          <a:ln w="9525" cap="flat" cmpd="sng">
            <a:solidFill>
              <a:srgbClr val="4A86E8"/>
            </a:solidFill>
            <a:prstDash val="solid"/>
            <a:round/>
            <a:headEnd type="none" w="med" len="med"/>
            <a:tailEnd type="none" w="med" len="med"/>
          </a:ln>
        </p:spPr>
      </p:cxnSp>
      <p:cxnSp>
        <p:nvCxnSpPr>
          <p:cNvPr id="427" name="Google Shape;427;p51"/>
          <p:cNvCxnSpPr/>
          <p:nvPr/>
        </p:nvCxnSpPr>
        <p:spPr>
          <a:xfrm>
            <a:off x="7137925" y="1762325"/>
            <a:ext cx="0" cy="1905900"/>
          </a:xfrm>
          <a:prstGeom prst="straightConnector1">
            <a:avLst/>
          </a:prstGeom>
          <a:noFill/>
          <a:ln w="9525" cap="flat" cmpd="sng">
            <a:solidFill>
              <a:srgbClr val="FF0000"/>
            </a:solidFill>
            <a:prstDash val="solid"/>
            <a:round/>
            <a:headEnd type="none" w="med" len="med"/>
            <a:tailEnd type="none" w="med" len="med"/>
          </a:ln>
        </p:spPr>
      </p:cxnSp>
      <p:cxnSp>
        <p:nvCxnSpPr>
          <p:cNvPr id="428" name="Google Shape;428;p51"/>
          <p:cNvCxnSpPr/>
          <p:nvPr/>
        </p:nvCxnSpPr>
        <p:spPr>
          <a:xfrm>
            <a:off x="8832300" y="1762325"/>
            <a:ext cx="0" cy="1905900"/>
          </a:xfrm>
          <a:prstGeom prst="straightConnector1">
            <a:avLst/>
          </a:prstGeom>
          <a:noFill/>
          <a:ln w="9525" cap="flat" cmpd="sng">
            <a:solidFill>
              <a:srgbClr val="FF0000"/>
            </a:solidFill>
            <a:prstDash val="solid"/>
            <a:round/>
            <a:headEnd type="none" w="med" len="med"/>
            <a:tailEnd type="none" w="med" len="med"/>
          </a:ln>
        </p:spPr>
      </p:cxnSp>
      <p:cxnSp>
        <p:nvCxnSpPr>
          <p:cNvPr id="429" name="Google Shape;429;p51"/>
          <p:cNvCxnSpPr/>
          <p:nvPr/>
        </p:nvCxnSpPr>
        <p:spPr>
          <a:xfrm>
            <a:off x="6804963" y="1762325"/>
            <a:ext cx="0" cy="1905900"/>
          </a:xfrm>
          <a:prstGeom prst="straightConnector1">
            <a:avLst/>
          </a:prstGeom>
          <a:noFill/>
          <a:ln w="9525" cap="flat" cmpd="sng">
            <a:solidFill>
              <a:srgbClr val="4A86E8"/>
            </a:solidFill>
            <a:prstDash val="solid"/>
            <a:round/>
            <a:headEnd type="none" w="med" len="med"/>
            <a:tailEnd type="none" w="med" len="med"/>
          </a:ln>
        </p:spPr>
      </p:cxnSp>
      <p:cxnSp>
        <p:nvCxnSpPr>
          <p:cNvPr id="430" name="Google Shape;430;p51"/>
          <p:cNvCxnSpPr/>
          <p:nvPr/>
        </p:nvCxnSpPr>
        <p:spPr>
          <a:xfrm>
            <a:off x="6916238" y="1762325"/>
            <a:ext cx="0" cy="1905900"/>
          </a:xfrm>
          <a:prstGeom prst="straightConnector1">
            <a:avLst/>
          </a:prstGeom>
          <a:noFill/>
          <a:ln w="9525" cap="flat" cmpd="sng">
            <a:solidFill>
              <a:srgbClr val="4A86E8"/>
            </a:solidFill>
            <a:prstDash val="solid"/>
            <a:round/>
            <a:headEnd type="none" w="med" len="med"/>
            <a:tailEnd type="none" w="med" len="med"/>
          </a:ln>
        </p:spPr>
      </p:cxnSp>
      <p:cxnSp>
        <p:nvCxnSpPr>
          <p:cNvPr id="431" name="Google Shape;431;p51"/>
          <p:cNvCxnSpPr/>
          <p:nvPr/>
        </p:nvCxnSpPr>
        <p:spPr>
          <a:xfrm>
            <a:off x="7897463" y="1751925"/>
            <a:ext cx="0" cy="1905900"/>
          </a:xfrm>
          <a:prstGeom prst="straightConnector1">
            <a:avLst/>
          </a:prstGeom>
          <a:noFill/>
          <a:ln w="9525" cap="flat" cmpd="sng">
            <a:solidFill>
              <a:srgbClr val="4A86E8"/>
            </a:solidFill>
            <a:prstDash val="solid"/>
            <a:round/>
            <a:headEnd type="none" w="med" len="med"/>
            <a:tailEnd type="none" w="med" len="med"/>
          </a:ln>
        </p:spPr>
      </p:cxnSp>
      <p:cxnSp>
        <p:nvCxnSpPr>
          <p:cNvPr id="432" name="Google Shape;432;p51"/>
          <p:cNvCxnSpPr/>
          <p:nvPr/>
        </p:nvCxnSpPr>
        <p:spPr>
          <a:xfrm>
            <a:off x="8115900" y="1751925"/>
            <a:ext cx="0" cy="1905900"/>
          </a:xfrm>
          <a:prstGeom prst="straightConnector1">
            <a:avLst/>
          </a:prstGeom>
          <a:noFill/>
          <a:ln w="9525" cap="flat" cmpd="sng">
            <a:solidFill>
              <a:srgbClr val="4A86E8"/>
            </a:solidFill>
            <a:prstDash val="solid"/>
            <a:round/>
            <a:headEnd type="none" w="med" len="med"/>
            <a:tailEnd type="none" w="med" len="med"/>
          </a:ln>
        </p:spPr>
      </p:cxnSp>
      <p:sp>
        <p:nvSpPr>
          <p:cNvPr id="433" name="Google Shape;433;p51"/>
          <p:cNvSpPr txBox="1"/>
          <p:nvPr/>
        </p:nvSpPr>
        <p:spPr>
          <a:xfrm>
            <a:off x="6107825" y="3581175"/>
            <a:ext cx="779100" cy="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accent1"/>
                </a:solidFill>
              </a:rPr>
              <a:t>External</a:t>
            </a:r>
            <a:endParaRPr sz="700" b="1">
              <a:solidFill>
                <a:schemeClr val="accent1"/>
              </a:solidFill>
            </a:endParaRPr>
          </a:p>
          <a:p>
            <a:pPr marL="0" lvl="0" indent="0" algn="l" rtl="0">
              <a:spcBef>
                <a:spcPts val="0"/>
              </a:spcBef>
              <a:spcAft>
                <a:spcPts val="0"/>
              </a:spcAft>
              <a:buNone/>
            </a:pPr>
            <a:r>
              <a:rPr lang="en" sz="700" b="1">
                <a:solidFill>
                  <a:schemeClr val="accent1"/>
                </a:solidFill>
              </a:rPr>
              <a:t>Infrastructure Complete</a:t>
            </a:r>
            <a:endParaRPr sz="700" b="1">
              <a:solidFill>
                <a:schemeClr val="accent1"/>
              </a:solidFill>
            </a:endParaRPr>
          </a:p>
        </p:txBody>
      </p:sp>
      <p:sp>
        <p:nvSpPr>
          <p:cNvPr id="434" name="Google Shape;434;p51"/>
          <p:cNvSpPr/>
          <p:nvPr/>
        </p:nvSpPr>
        <p:spPr>
          <a:xfrm>
            <a:off x="6722538" y="3658488"/>
            <a:ext cx="156775" cy="113262"/>
          </a:xfrm>
          <a:prstGeom prst="flowChartDecision">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 name="Google Shape;435;p51"/>
          <p:cNvSpPr/>
          <p:nvPr/>
        </p:nvSpPr>
        <p:spPr>
          <a:xfrm>
            <a:off x="6837863" y="3658488"/>
            <a:ext cx="156775" cy="113262"/>
          </a:xfrm>
          <a:prstGeom prst="flowChartDecision">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 name="Google Shape;436;p51"/>
          <p:cNvSpPr/>
          <p:nvPr/>
        </p:nvSpPr>
        <p:spPr>
          <a:xfrm>
            <a:off x="7826350" y="3657813"/>
            <a:ext cx="156775" cy="113262"/>
          </a:xfrm>
          <a:prstGeom prst="flowChartDecision">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 name="Google Shape;437;p51"/>
          <p:cNvSpPr/>
          <p:nvPr/>
        </p:nvSpPr>
        <p:spPr>
          <a:xfrm>
            <a:off x="8037525" y="3657813"/>
            <a:ext cx="156775" cy="113262"/>
          </a:xfrm>
          <a:prstGeom prst="flowChartDecision">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8" name="Google Shape;438;p51"/>
          <p:cNvSpPr txBox="1"/>
          <p:nvPr/>
        </p:nvSpPr>
        <p:spPr>
          <a:xfrm>
            <a:off x="5526400" y="3627150"/>
            <a:ext cx="754200" cy="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accent1"/>
                </a:solidFill>
              </a:rPr>
              <a:t>Dozer Complete</a:t>
            </a:r>
            <a:endParaRPr sz="700" b="1">
              <a:solidFill>
                <a:schemeClr val="accent1"/>
              </a:solidFill>
            </a:endParaRPr>
          </a:p>
        </p:txBody>
      </p:sp>
      <p:sp>
        <p:nvSpPr>
          <p:cNvPr id="439" name="Google Shape;439;p51"/>
          <p:cNvSpPr txBox="1"/>
          <p:nvPr/>
        </p:nvSpPr>
        <p:spPr>
          <a:xfrm>
            <a:off x="6747150" y="3717075"/>
            <a:ext cx="754200" cy="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accent1"/>
                </a:solidFill>
              </a:rPr>
              <a:t>Localization Complete</a:t>
            </a:r>
            <a:endParaRPr sz="700" b="1">
              <a:solidFill>
                <a:schemeClr val="accent1"/>
              </a:solidFill>
            </a:endParaRPr>
          </a:p>
        </p:txBody>
      </p:sp>
      <p:sp>
        <p:nvSpPr>
          <p:cNvPr id="440" name="Google Shape;440;p51"/>
          <p:cNvSpPr txBox="1"/>
          <p:nvPr/>
        </p:nvSpPr>
        <p:spPr>
          <a:xfrm>
            <a:off x="7435725" y="3725550"/>
            <a:ext cx="754200" cy="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accent1"/>
                </a:solidFill>
              </a:rPr>
              <a:t>Navigation &amp; Tool Planner Complete</a:t>
            </a:r>
            <a:endParaRPr sz="700" b="1">
              <a:solidFill>
                <a:schemeClr val="accent1"/>
              </a:solidFill>
            </a:endParaRPr>
          </a:p>
        </p:txBody>
      </p:sp>
      <p:sp>
        <p:nvSpPr>
          <p:cNvPr id="441" name="Google Shape;441;p51"/>
          <p:cNvSpPr txBox="1"/>
          <p:nvPr/>
        </p:nvSpPr>
        <p:spPr>
          <a:xfrm>
            <a:off x="8132475" y="3660988"/>
            <a:ext cx="754200" cy="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accent1"/>
                </a:solidFill>
              </a:rPr>
              <a:t>Electrical Power Complete</a:t>
            </a:r>
            <a:endParaRPr sz="700" b="1">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p:nvPr/>
        </p:nvSpPr>
        <p:spPr>
          <a:xfrm>
            <a:off x="246750" y="1845700"/>
            <a:ext cx="5025900" cy="3017700"/>
          </a:xfrm>
          <a:prstGeom prst="roundRect">
            <a:avLst>
              <a:gd name="adj" fmla="val 16667"/>
            </a:avLst>
          </a:prstGeom>
          <a:solidFill>
            <a:srgbClr val="000000">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6"/>
          <p:cNvSpPr txBox="1">
            <a:spLocks noGrp="1"/>
          </p:cNvSpPr>
          <p:nvPr>
            <p:ph type="ctrTitle"/>
          </p:nvPr>
        </p:nvSpPr>
        <p:spPr>
          <a:xfrm>
            <a:off x="678900" y="265625"/>
            <a:ext cx="74814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00" b="1">
                <a:solidFill>
                  <a:schemeClr val="lt2"/>
                </a:solidFill>
                <a:latin typeface="Roboto Serif"/>
                <a:ea typeface="Roboto Serif"/>
                <a:cs typeface="Roboto Serif"/>
                <a:sym typeface="Roboto Serif"/>
              </a:rPr>
              <a:t>Motivation</a:t>
            </a:r>
            <a:r>
              <a:rPr lang="en" sz="2800">
                <a:solidFill>
                  <a:schemeClr val="lt2"/>
                </a:solidFill>
                <a:latin typeface="Roboto Serif"/>
                <a:ea typeface="Roboto Serif"/>
                <a:cs typeface="Roboto Serif"/>
                <a:sym typeface="Roboto Serif"/>
              </a:rPr>
              <a:t>: </a:t>
            </a:r>
            <a:r>
              <a:rPr lang="en" sz="2800">
                <a:solidFill>
                  <a:srgbClr val="FFD700"/>
                </a:solidFill>
                <a:latin typeface="Roboto Serif"/>
                <a:ea typeface="Roboto Serif"/>
                <a:cs typeface="Roboto Serif"/>
                <a:sym typeface="Roboto Serif"/>
              </a:rPr>
              <a:t>The Lunar Polar Highway</a:t>
            </a:r>
            <a:endParaRPr sz="2800">
              <a:solidFill>
                <a:srgbClr val="FFD700"/>
              </a:solidFill>
              <a:latin typeface="Roboto Serif"/>
              <a:ea typeface="Roboto Serif"/>
              <a:cs typeface="Roboto Serif"/>
              <a:sym typeface="Roboto Serif"/>
            </a:endParaRPr>
          </a:p>
        </p:txBody>
      </p:sp>
      <p:sp>
        <p:nvSpPr>
          <p:cNvPr id="100" name="Google Shape;100;p16"/>
          <p:cNvSpPr txBox="1"/>
          <p:nvPr/>
        </p:nvSpPr>
        <p:spPr>
          <a:xfrm>
            <a:off x="416100" y="907600"/>
            <a:ext cx="7744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chemeClr val="lt1"/>
                </a:solidFill>
                <a:latin typeface="Roboto Serif"/>
                <a:ea typeface="Roboto Serif"/>
                <a:cs typeface="Roboto Serif"/>
                <a:sym typeface="Roboto Serif"/>
              </a:rPr>
              <a:t>Sun-synchronous circumnavigation around Moon at 28 days x 24 hr = </a:t>
            </a:r>
            <a:r>
              <a:rPr lang="en" sz="2200">
                <a:solidFill>
                  <a:srgbClr val="00FF00"/>
                </a:solidFill>
                <a:latin typeface="Roboto Serif"/>
                <a:ea typeface="Roboto Serif"/>
                <a:cs typeface="Roboto Serif"/>
                <a:sym typeface="Roboto Serif"/>
              </a:rPr>
              <a:t>672 hour sun rotation</a:t>
            </a:r>
            <a:endParaRPr sz="2200">
              <a:solidFill>
                <a:srgbClr val="00FF00"/>
              </a:solidFill>
              <a:latin typeface="Roboto Serif"/>
              <a:ea typeface="Roboto Serif"/>
              <a:cs typeface="Roboto Serif"/>
              <a:sym typeface="Roboto Serif"/>
            </a:endParaRPr>
          </a:p>
        </p:txBody>
      </p:sp>
      <p:sp>
        <p:nvSpPr>
          <p:cNvPr id="101" name="Google Shape;101;p16"/>
          <p:cNvSpPr txBox="1"/>
          <p:nvPr/>
        </p:nvSpPr>
        <p:spPr>
          <a:xfrm>
            <a:off x="416100" y="1922775"/>
            <a:ext cx="8520600" cy="38439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2000" dirty="0">
                <a:solidFill>
                  <a:srgbClr val="FFFFFF"/>
                </a:solidFill>
                <a:latin typeface="Roboto Serif Light"/>
                <a:ea typeface="Roboto Serif Light"/>
                <a:cs typeface="Roboto Serif Light"/>
                <a:sym typeface="Roboto Serif Light"/>
              </a:rPr>
              <a:t>At equator      11,000 km        16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50 deg         7,040 km	10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60 deg         5,500 km          8   kph           </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70 deg         3,700 km          6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75 deg         2,800 km          4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80 deg         1,870 km          3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81 deg         1,529 km          2.5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1200"/>
              </a:spcAft>
              <a:buNone/>
            </a:pPr>
            <a:endParaRPr sz="2000" dirty="0">
              <a:solidFill>
                <a:srgbClr val="FFFFFF"/>
              </a:solidFill>
              <a:latin typeface="Roboto Serif SemiBold"/>
              <a:ea typeface="Roboto Serif SemiBold"/>
              <a:cs typeface="Roboto Serif SemiBold"/>
              <a:sym typeface="Roboto Serif SemiBold"/>
            </a:endParaRPr>
          </a:p>
        </p:txBody>
      </p:sp>
      <p:pic>
        <p:nvPicPr>
          <p:cNvPr id="102" name="Google Shape;102;p16"/>
          <p:cNvPicPr preferRelativeResize="0"/>
          <p:nvPr/>
        </p:nvPicPr>
        <p:blipFill>
          <a:blip r:embed="rId3">
            <a:alphaModFix/>
          </a:blip>
          <a:stretch>
            <a:fillRect/>
          </a:stretch>
        </p:blipFill>
        <p:spPr>
          <a:xfrm>
            <a:off x="5811325" y="2939050"/>
            <a:ext cx="2741950" cy="1811349"/>
          </a:xfrm>
          <a:prstGeom prst="rect">
            <a:avLst/>
          </a:prstGeom>
          <a:noFill/>
          <a:ln>
            <a:noFill/>
          </a:ln>
        </p:spPr>
      </p:pic>
      <p:sp>
        <p:nvSpPr>
          <p:cNvPr id="103" name="Google Shape;103;p16"/>
          <p:cNvSpPr txBox="1"/>
          <p:nvPr/>
        </p:nvSpPr>
        <p:spPr>
          <a:xfrm>
            <a:off x="5616150" y="1845700"/>
            <a:ext cx="3240000" cy="7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Serif Light"/>
                <a:ea typeface="Roboto Serif Light"/>
                <a:cs typeface="Roboto Serif Light"/>
                <a:sym typeface="Roboto Serif Light"/>
              </a:rPr>
              <a:t>Jogging speed if the route was </a:t>
            </a:r>
            <a:r>
              <a:rPr lang="en" sz="1800">
                <a:solidFill>
                  <a:srgbClr val="FF0000"/>
                </a:solidFill>
                <a:latin typeface="Roboto Serif Light"/>
                <a:ea typeface="Roboto Serif Light"/>
                <a:cs typeface="Roboto Serif Light"/>
                <a:sym typeface="Roboto Serif Light"/>
              </a:rPr>
              <a:t>flat</a:t>
            </a:r>
            <a:r>
              <a:rPr lang="en" sz="1800">
                <a:solidFill>
                  <a:schemeClr val="lt1"/>
                </a:solidFill>
                <a:latin typeface="Roboto Serif Light"/>
                <a:ea typeface="Roboto Serif Light"/>
                <a:cs typeface="Roboto Serif Light"/>
                <a:sym typeface="Roboto Serif Light"/>
              </a:rPr>
              <a:t>, </a:t>
            </a:r>
            <a:r>
              <a:rPr lang="en" sz="1800">
                <a:solidFill>
                  <a:srgbClr val="FFD700"/>
                </a:solidFill>
                <a:latin typeface="Roboto Serif Light"/>
                <a:ea typeface="Roboto Serif Light"/>
                <a:cs typeface="Roboto Serif Light"/>
                <a:sym typeface="Roboto Serif Light"/>
              </a:rPr>
              <a:t>circular</a:t>
            </a:r>
            <a:r>
              <a:rPr lang="en" sz="1800">
                <a:solidFill>
                  <a:schemeClr val="lt1"/>
                </a:solidFill>
                <a:latin typeface="Roboto Serif Light"/>
                <a:ea typeface="Roboto Serif Light"/>
                <a:cs typeface="Roboto Serif Light"/>
                <a:sym typeface="Roboto Serif Light"/>
              </a:rPr>
              <a:t> and </a:t>
            </a:r>
            <a:r>
              <a:rPr lang="en" sz="1800">
                <a:solidFill>
                  <a:schemeClr val="lt1"/>
                </a:solidFill>
                <a:highlight>
                  <a:srgbClr val="FF0000"/>
                </a:highlight>
                <a:latin typeface="Roboto Serif Light"/>
                <a:ea typeface="Roboto Serif Light"/>
                <a:cs typeface="Roboto Serif Light"/>
                <a:sym typeface="Roboto Serif Light"/>
              </a:rPr>
              <a:t>traversable</a:t>
            </a:r>
            <a:endParaRPr sz="1800">
              <a:solidFill>
                <a:schemeClr val="lt1"/>
              </a:solidFill>
              <a:highlight>
                <a:srgbClr val="FF0000"/>
              </a:highlight>
              <a:latin typeface="Roboto Serif Light"/>
              <a:ea typeface="Roboto Serif Light"/>
              <a:cs typeface="Roboto Serif Light"/>
              <a:sym typeface="Roboto Serif Light"/>
            </a:endParaRPr>
          </a:p>
        </p:txBody>
      </p:sp>
      <p:sp>
        <p:nvSpPr>
          <p:cNvPr id="104" name="Google Shape;10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40</a:t>
            </a:fld>
            <a:endParaRPr>
              <a:solidFill>
                <a:schemeClr val="lt1"/>
              </a:solidFill>
            </a:endParaRPr>
          </a:p>
        </p:txBody>
      </p:sp>
      <p:sp>
        <p:nvSpPr>
          <p:cNvPr id="447" name="Google Shape;447;p52"/>
          <p:cNvSpPr txBox="1">
            <a:spLocks noGrp="1"/>
          </p:cNvSpPr>
          <p:nvPr>
            <p:ph type="title"/>
          </p:nvPr>
        </p:nvSpPr>
        <p:spPr>
          <a:xfrm>
            <a:off x="311688" y="21232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Spring Test Plan</a:t>
            </a:r>
            <a:endParaRPr b="1">
              <a:solidFill>
                <a:schemeClr val="lt1"/>
              </a:solidFill>
              <a:latin typeface="Roboto Serif"/>
              <a:ea typeface="Roboto Serif"/>
              <a:cs typeface="Roboto Serif"/>
              <a:sym typeface="Roboto Serif"/>
            </a:endParaRPr>
          </a:p>
        </p:txBody>
      </p:sp>
      <p:graphicFrame>
        <p:nvGraphicFramePr>
          <p:cNvPr id="448" name="Google Shape;448;p52"/>
          <p:cNvGraphicFramePr/>
          <p:nvPr/>
        </p:nvGraphicFramePr>
        <p:xfrm>
          <a:off x="329450" y="914925"/>
          <a:ext cx="3000000" cy="3000000"/>
        </p:xfrm>
        <a:graphic>
          <a:graphicData uri="http://schemas.openxmlformats.org/drawingml/2006/table">
            <a:tbl>
              <a:tblPr>
                <a:noFill/>
                <a:tableStyleId>{103DED2A-ED45-4940-BBBA-E226DF6C212A}</a:tableStyleId>
              </a:tblPr>
              <a:tblGrid>
                <a:gridCol w="706025">
                  <a:extLst>
                    <a:ext uri="{9D8B030D-6E8A-4147-A177-3AD203B41FA5}">
                      <a16:colId xmlns:a16="http://schemas.microsoft.com/office/drawing/2014/main" val="20000"/>
                    </a:ext>
                  </a:extLst>
                </a:gridCol>
                <a:gridCol w="1143800">
                  <a:extLst>
                    <a:ext uri="{9D8B030D-6E8A-4147-A177-3AD203B41FA5}">
                      <a16:colId xmlns:a16="http://schemas.microsoft.com/office/drawing/2014/main" val="20001"/>
                    </a:ext>
                  </a:extLst>
                </a:gridCol>
                <a:gridCol w="4594225">
                  <a:extLst>
                    <a:ext uri="{9D8B030D-6E8A-4147-A177-3AD203B41FA5}">
                      <a16:colId xmlns:a16="http://schemas.microsoft.com/office/drawing/2014/main" val="20002"/>
                    </a:ext>
                  </a:extLst>
                </a:gridCol>
                <a:gridCol w="756525">
                  <a:extLst>
                    <a:ext uri="{9D8B030D-6E8A-4147-A177-3AD203B41FA5}">
                      <a16:colId xmlns:a16="http://schemas.microsoft.com/office/drawing/2014/main" val="20003"/>
                    </a:ext>
                  </a:extLst>
                </a:gridCol>
                <a:gridCol w="1284500">
                  <a:extLst>
                    <a:ext uri="{9D8B030D-6E8A-4147-A177-3AD203B41FA5}">
                      <a16:colId xmlns:a16="http://schemas.microsoft.com/office/drawing/2014/main" val="20004"/>
                    </a:ext>
                  </a:extLst>
                </a:gridCol>
              </a:tblGrid>
              <a:tr h="670550">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Date</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Event</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Capability Milestones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Requirements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03/20</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PR3</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Rover can </a:t>
                      </a:r>
                      <a:r>
                        <a:rPr lang="en" sz="1000">
                          <a:solidFill>
                            <a:schemeClr val="accent6"/>
                          </a:solidFill>
                          <a:latin typeface="Roboto Serif"/>
                          <a:ea typeface="Roboto Serif"/>
                          <a:cs typeface="Roboto Serif"/>
                          <a:sym typeface="Roboto Serif"/>
                        </a:rPr>
                        <a:t>localize itself accurately</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accent6"/>
                          </a:solidFill>
                          <a:latin typeface="Roboto Serif"/>
                          <a:ea typeface="Roboto Serif"/>
                          <a:cs typeface="Roboto Serif"/>
                          <a:sym typeface="Roboto Serif"/>
                        </a:rPr>
                        <a:t>Sensor placement</a:t>
                      </a:r>
                      <a:r>
                        <a:rPr lang="en" sz="1000">
                          <a:solidFill>
                            <a:schemeClr val="lt1"/>
                          </a:solidFill>
                          <a:latin typeface="Roboto Serif"/>
                          <a:ea typeface="Roboto Serif"/>
                          <a:cs typeface="Roboto Serif"/>
                          <a:sym typeface="Roboto Serif"/>
                        </a:rPr>
                        <a:t> do not block tool operations</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Rover can </a:t>
                      </a:r>
                      <a:r>
                        <a:rPr lang="en" sz="1000">
                          <a:solidFill>
                            <a:schemeClr val="accent6"/>
                          </a:solidFill>
                          <a:latin typeface="Roboto Serif"/>
                          <a:ea typeface="Roboto Serif"/>
                          <a:cs typeface="Roboto Serif"/>
                          <a:sym typeface="Roboto Serif"/>
                        </a:rPr>
                        <a:t>navigate autonomously</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Tool can </a:t>
                      </a:r>
                      <a:r>
                        <a:rPr lang="en" sz="1000">
                          <a:solidFill>
                            <a:schemeClr val="accent6"/>
                          </a:solidFill>
                          <a:latin typeface="Roboto Serif"/>
                          <a:ea typeface="Roboto Serif"/>
                          <a:cs typeface="Roboto Serif"/>
                          <a:sym typeface="Roboto Serif"/>
                        </a:rPr>
                        <a:t>operate autonomously</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T09</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T10</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T11</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T12</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M.F.7</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04/08</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PR4</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Subsystems and units </a:t>
                      </a:r>
                      <a:r>
                        <a:rPr lang="en" sz="1000">
                          <a:solidFill>
                            <a:schemeClr val="accent6"/>
                          </a:solidFill>
                          <a:latin typeface="Roboto Serif"/>
                          <a:ea typeface="Roboto Serif"/>
                          <a:cs typeface="Roboto Serif"/>
                          <a:sym typeface="Roboto Serif"/>
                        </a:rPr>
                        <a:t>operate when integrated</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Integrated </a:t>
                      </a:r>
                      <a:r>
                        <a:rPr lang="en" sz="1000">
                          <a:solidFill>
                            <a:schemeClr val="accent6"/>
                          </a:solidFill>
                          <a:latin typeface="Roboto Serif"/>
                          <a:ea typeface="Roboto Serif"/>
                          <a:cs typeface="Roboto Serif"/>
                          <a:sym typeface="Roboto Serif"/>
                        </a:rPr>
                        <a:t>subsystems do not hinder each other</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Rover is </a:t>
                      </a:r>
                      <a:r>
                        <a:rPr lang="en" sz="1000">
                          <a:solidFill>
                            <a:schemeClr val="accent6"/>
                          </a:solidFill>
                          <a:latin typeface="Roboto Serif"/>
                          <a:ea typeface="Roboto Serif"/>
                          <a:cs typeface="Roboto Serif"/>
                          <a:sym typeface="Roboto Serif"/>
                        </a:rPr>
                        <a:t>operable as a system</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accent6"/>
                          </a:solidFill>
                          <a:latin typeface="Roboto Serif"/>
                          <a:ea typeface="Roboto Serif"/>
                          <a:cs typeface="Roboto Serif"/>
                          <a:sym typeface="Roboto Serif"/>
                        </a:rPr>
                        <a:t>Failing or degraded parts</a:t>
                      </a:r>
                      <a:r>
                        <a:rPr lang="en" sz="1000">
                          <a:solidFill>
                            <a:schemeClr val="lt1"/>
                          </a:solidFill>
                          <a:latin typeface="Roboto Serif"/>
                          <a:ea typeface="Roboto Serif"/>
                          <a:cs typeface="Roboto Serif"/>
                          <a:sym typeface="Roboto Serif"/>
                        </a:rPr>
                        <a:t> on rover is </a:t>
                      </a:r>
                      <a:r>
                        <a:rPr lang="en" sz="1000">
                          <a:solidFill>
                            <a:schemeClr val="accent6"/>
                          </a:solidFill>
                          <a:latin typeface="Roboto Serif"/>
                          <a:ea typeface="Roboto Serif"/>
                          <a:cs typeface="Roboto Serif"/>
                          <a:sym typeface="Roboto Serif"/>
                        </a:rPr>
                        <a:t>replaced</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T13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T14</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04/17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04/24</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PR5 (SVD)</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PR6 (Encore)</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System can </a:t>
                      </a:r>
                      <a:r>
                        <a:rPr lang="en" sz="1000">
                          <a:solidFill>
                            <a:schemeClr val="accent6"/>
                          </a:solidFill>
                          <a:latin typeface="Roboto Serif"/>
                          <a:ea typeface="Roboto Serif"/>
                          <a:cs typeface="Roboto Serif"/>
                          <a:sym typeface="Roboto Serif"/>
                        </a:rPr>
                        <a:t>operate autonomously</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System can </a:t>
                      </a:r>
                      <a:r>
                        <a:rPr lang="en" sz="1000">
                          <a:solidFill>
                            <a:schemeClr val="accent6"/>
                          </a:solidFill>
                          <a:latin typeface="Roboto Serif"/>
                          <a:ea typeface="Roboto Serif"/>
                          <a:cs typeface="Roboto Serif"/>
                          <a:sym typeface="Roboto Serif"/>
                        </a:rPr>
                        <a:t>localize itself</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System can </a:t>
                      </a:r>
                      <a:r>
                        <a:rPr lang="en" sz="1000">
                          <a:solidFill>
                            <a:schemeClr val="accent6"/>
                          </a:solidFill>
                          <a:latin typeface="Roboto Serif"/>
                          <a:ea typeface="Roboto Serif"/>
                          <a:cs typeface="Roboto Serif"/>
                          <a:sym typeface="Roboto Serif"/>
                        </a:rPr>
                        <a:t>navigate autonomously</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System can </a:t>
                      </a:r>
                      <a:r>
                        <a:rPr lang="en" sz="1000">
                          <a:solidFill>
                            <a:schemeClr val="accent6"/>
                          </a:solidFill>
                          <a:latin typeface="Roboto Serif"/>
                          <a:ea typeface="Roboto Serif"/>
                          <a:cs typeface="Roboto Serif"/>
                          <a:sym typeface="Roboto Serif"/>
                        </a:rPr>
                        <a:t>traverse the Moon Yard without getting stuck</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System can </a:t>
                      </a:r>
                      <a:r>
                        <a:rPr lang="en" sz="1000">
                          <a:solidFill>
                            <a:schemeClr val="accent6"/>
                          </a:solidFill>
                          <a:latin typeface="Roboto Serif"/>
                          <a:ea typeface="Roboto Serif"/>
                          <a:cs typeface="Roboto Serif"/>
                          <a:sym typeface="Roboto Serif"/>
                        </a:rPr>
                        <a:t>grade suitably sized craters and dunes</a:t>
                      </a:r>
                      <a:endParaRPr sz="1000">
                        <a:solidFill>
                          <a:schemeClr val="accent6"/>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System </a:t>
                      </a:r>
                      <a:r>
                        <a:rPr lang="en" sz="1000">
                          <a:solidFill>
                            <a:schemeClr val="accent6"/>
                          </a:solidFill>
                          <a:latin typeface="Roboto Serif"/>
                          <a:ea typeface="Roboto Serif"/>
                          <a:cs typeface="Roboto Serif"/>
                          <a:sym typeface="Roboto Serif"/>
                        </a:rPr>
                        <a:t>updates the operations terminal</a:t>
                      </a:r>
                      <a:r>
                        <a:rPr lang="en" sz="1000">
                          <a:solidFill>
                            <a:schemeClr val="lt1"/>
                          </a:solidFill>
                          <a:latin typeface="Roboto Serif"/>
                          <a:ea typeface="Roboto Serif"/>
                          <a:cs typeface="Roboto Serif"/>
                          <a:sym typeface="Roboto Serif"/>
                        </a:rPr>
                        <a:t> regarding progress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T15</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41</a:t>
            </a:fld>
            <a:endParaRPr>
              <a:solidFill>
                <a:schemeClr val="lt1"/>
              </a:solidFill>
            </a:endParaRPr>
          </a:p>
        </p:txBody>
      </p:sp>
      <p:sp>
        <p:nvSpPr>
          <p:cNvPr id="454" name="Google Shape;454;p53"/>
          <p:cNvSpPr txBox="1">
            <a:spLocks noGrp="1"/>
          </p:cNvSpPr>
          <p:nvPr>
            <p:ph type="title"/>
          </p:nvPr>
        </p:nvSpPr>
        <p:spPr>
          <a:xfrm>
            <a:off x="311688" y="21232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Test Plan</a:t>
            </a:r>
            <a:endParaRPr b="1">
              <a:solidFill>
                <a:schemeClr val="lt1"/>
              </a:solidFill>
              <a:latin typeface="Roboto Serif"/>
              <a:ea typeface="Roboto Serif"/>
              <a:cs typeface="Roboto Serif"/>
              <a:sym typeface="Roboto Serif"/>
            </a:endParaRPr>
          </a:p>
        </p:txBody>
      </p:sp>
      <p:graphicFrame>
        <p:nvGraphicFramePr>
          <p:cNvPr id="455" name="Google Shape;455;p53"/>
          <p:cNvGraphicFramePr/>
          <p:nvPr/>
        </p:nvGraphicFramePr>
        <p:xfrm>
          <a:off x="311713" y="843975"/>
          <a:ext cx="3000000" cy="3000000"/>
        </p:xfrm>
        <a:graphic>
          <a:graphicData uri="http://schemas.openxmlformats.org/drawingml/2006/table">
            <a:tbl>
              <a:tblPr>
                <a:noFill/>
                <a:tableStyleId>{103DED2A-ED45-4940-BBBA-E226DF6C212A}</a:tableStyleId>
              </a:tblPr>
              <a:tblGrid>
                <a:gridCol w="959800">
                  <a:extLst>
                    <a:ext uri="{9D8B030D-6E8A-4147-A177-3AD203B41FA5}">
                      <a16:colId xmlns:a16="http://schemas.microsoft.com/office/drawing/2014/main" val="20000"/>
                    </a:ext>
                  </a:extLst>
                </a:gridCol>
                <a:gridCol w="2374725">
                  <a:extLst>
                    <a:ext uri="{9D8B030D-6E8A-4147-A177-3AD203B41FA5}">
                      <a16:colId xmlns:a16="http://schemas.microsoft.com/office/drawing/2014/main" val="20001"/>
                    </a:ext>
                  </a:extLst>
                </a:gridCol>
                <a:gridCol w="3102950">
                  <a:extLst>
                    <a:ext uri="{9D8B030D-6E8A-4147-A177-3AD203B41FA5}">
                      <a16:colId xmlns:a16="http://schemas.microsoft.com/office/drawing/2014/main" val="20002"/>
                    </a:ext>
                  </a:extLst>
                </a:gridCol>
                <a:gridCol w="2083100">
                  <a:extLst>
                    <a:ext uri="{9D8B030D-6E8A-4147-A177-3AD203B41FA5}">
                      <a16:colId xmlns:a16="http://schemas.microsoft.com/office/drawing/2014/main" val="20003"/>
                    </a:ext>
                  </a:extLst>
                </a:gridCol>
              </a:tblGrid>
              <a:tr h="670550">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Month</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Capability Milestones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Validation</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August</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Rover </a:t>
                      </a:r>
                      <a:r>
                        <a:rPr lang="en" sz="1000">
                          <a:solidFill>
                            <a:schemeClr val="accent6"/>
                          </a:solidFill>
                          <a:latin typeface="Roboto Serif"/>
                          <a:ea typeface="Roboto Serif"/>
                          <a:cs typeface="Roboto Serif"/>
                          <a:sym typeface="Roboto Serif"/>
                        </a:rPr>
                        <a:t>quality assurance</a:t>
                      </a:r>
                      <a:r>
                        <a:rPr lang="en" sz="1000">
                          <a:solidFill>
                            <a:schemeClr val="lt1"/>
                          </a:solidFill>
                          <a:latin typeface="Roboto Serif"/>
                          <a:ea typeface="Roboto Serif"/>
                          <a:cs typeface="Roboto Serif"/>
                          <a:sym typeface="Roboto Serif"/>
                        </a:rPr>
                        <a:t> after summer break and enhancement of the rover’s facade</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Check </a:t>
                      </a:r>
                      <a:r>
                        <a:rPr lang="en" sz="1000">
                          <a:solidFill>
                            <a:schemeClr val="accent6"/>
                          </a:solidFill>
                          <a:latin typeface="Roboto Serif"/>
                          <a:ea typeface="Roboto Serif"/>
                          <a:cs typeface="Roboto Serif"/>
                          <a:sym typeface="Roboto Serif"/>
                        </a:rPr>
                        <a:t>all subsystems and units are functioning correctly</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The rover is able to </a:t>
                      </a:r>
                      <a:r>
                        <a:rPr lang="en" sz="1000">
                          <a:solidFill>
                            <a:schemeClr val="accent6"/>
                          </a:solidFill>
                          <a:latin typeface="Roboto Serif"/>
                          <a:ea typeface="Roboto Serif"/>
                          <a:cs typeface="Roboto Serif"/>
                          <a:sym typeface="Roboto Serif"/>
                        </a:rPr>
                        <a:t>complete all tasks from Spring</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September</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Integrate the </a:t>
                      </a:r>
                      <a:r>
                        <a:rPr lang="en" sz="1000">
                          <a:solidFill>
                            <a:schemeClr val="accent6"/>
                          </a:solidFill>
                          <a:latin typeface="Roboto Serif"/>
                          <a:ea typeface="Roboto Serif"/>
                          <a:cs typeface="Roboto Serif"/>
                          <a:sym typeface="Roboto Serif"/>
                        </a:rPr>
                        <a:t>validation stack</a:t>
                      </a:r>
                      <a:r>
                        <a:rPr lang="en" sz="1000">
                          <a:solidFill>
                            <a:schemeClr val="lt1"/>
                          </a:solidFill>
                          <a:latin typeface="Roboto Serif"/>
                          <a:ea typeface="Roboto Serif"/>
                          <a:cs typeface="Roboto Serif"/>
                          <a:sym typeface="Roboto Serif"/>
                        </a:rPr>
                        <a:t> for the dozing performance </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Present craters of various groomed gradients to the validation stereo camera. The camera should </a:t>
                      </a:r>
                      <a:r>
                        <a:rPr lang="en" sz="1000">
                          <a:solidFill>
                            <a:schemeClr val="accent6"/>
                          </a:solidFill>
                          <a:latin typeface="Roboto Serif"/>
                          <a:ea typeface="Roboto Serif"/>
                          <a:cs typeface="Roboto Serif"/>
                          <a:sym typeface="Roboto Serif"/>
                        </a:rPr>
                        <a:t>output the perceived gradient</a:t>
                      </a:r>
                      <a:r>
                        <a:rPr lang="en" sz="1000">
                          <a:solidFill>
                            <a:schemeClr val="lt1"/>
                          </a:solidFill>
                          <a:latin typeface="Roboto Serif"/>
                          <a:ea typeface="Roboto Serif"/>
                          <a:cs typeface="Roboto Serif"/>
                          <a:sym typeface="Roboto Serif"/>
                        </a:rPr>
                        <a:t> and </a:t>
                      </a:r>
                      <a:r>
                        <a:rPr lang="en" sz="1000">
                          <a:solidFill>
                            <a:schemeClr val="accent6"/>
                          </a:solidFill>
                          <a:latin typeface="Roboto Serif"/>
                          <a:ea typeface="Roboto Serif"/>
                          <a:cs typeface="Roboto Serif"/>
                          <a:sym typeface="Roboto Serif"/>
                        </a:rPr>
                        <a:t>inform the operations terminal of the groomed status of the crater</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The rover </a:t>
                      </a:r>
                      <a:r>
                        <a:rPr lang="en" sz="1000">
                          <a:solidFill>
                            <a:schemeClr val="accent6"/>
                          </a:solidFill>
                          <a:latin typeface="Roboto Serif"/>
                          <a:ea typeface="Roboto Serif"/>
                          <a:cs typeface="Roboto Serif"/>
                          <a:sym typeface="Roboto Serif"/>
                        </a:rPr>
                        <a:t>correctly informs operations terminal</a:t>
                      </a:r>
                      <a:r>
                        <a:rPr lang="en" sz="1000">
                          <a:solidFill>
                            <a:schemeClr val="lt1"/>
                          </a:solidFill>
                          <a:latin typeface="Roboto Serif"/>
                          <a:ea typeface="Roboto Serif"/>
                          <a:cs typeface="Roboto Serif"/>
                          <a:sym typeface="Roboto Serif"/>
                        </a:rPr>
                        <a:t> on whether the crater is dozed successfully or not</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October</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Implement </a:t>
                      </a:r>
                      <a:r>
                        <a:rPr lang="en" sz="1000">
                          <a:solidFill>
                            <a:schemeClr val="accent6"/>
                          </a:solidFill>
                          <a:latin typeface="Roboto Serif"/>
                          <a:ea typeface="Roboto Serif"/>
                          <a:cs typeface="Roboto Serif"/>
                          <a:sym typeface="Roboto Serif"/>
                        </a:rPr>
                        <a:t>new localization stack</a:t>
                      </a:r>
                      <a:r>
                        <a:rPr lang="en" sz="1000">
                          <a:solidFill>
                            <a:schemeClr val="lt1"/>
                          </a:solidFill>
                          <a:latin typeface="Roboto Serif"/>
                          <a:ea typeface="Roboto Serif"/>
                          <a:cs typeface="Roboto Serif"/>
                          <a:sym typeface="Roboto Serif"/>
                        </a:rPr>
                        <a:t> using no external infrastructure (will use pseudo star-sun tracker)</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The rover is able to </a:t>
                      </a:r>
                      <a:r>
                        <a:rPr lang="en" sz="1000">
                          <a:solidFill>
                            <a:schemeClr val="accent6"/>
                          </a:solidFill>
                          <a:latin typeface="Roboto Serif"/>
                          <a:ea typeface="Roboto Serif"/>
                          <a:cs typeface="Roboto Serif"/>
                          <a:sym typeface="Roboto Serif"/>
                        </a:rPr>
                        <a:t>accurately localize itself</a:t>
                      </a:r>
                      <a:r>
                        <a:rPr lang="en" sz="1000">
                          <a:solidFill>
                            <a:schemeClr val="lt1"/>
                          </a:solidFill>
                          <a:latin typeface="Roboto Serif"/>
                          <a:ea typeface="Roboto Serif"/>
                          <a:cs typeface="Roboto Serif"/>
                          <a:sym typeface="Roboto Serif"/>
                        </a:rPr>
                        <a:t> in the Moon Yard without external infrastructure</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accent6"/>
                          </a:solidFill>
                          <a:latin typeface="Roboto Serif"/>
                          <a:ea typeface="Roboto Serif"/>
                          <a:cs typeface="Roboto Serif"/>
                          <a:sym typeface="Roboto Serif"/>
                        </a:rPr>
                        <a:t>Localization is accurate</a:t>
                      </a:r>
                      <a:r>
                        <a:rPr lang="en" sz="1000">
                          <a:solidFill>
                            <a:schemeClr val="lt1"/>
                          </a:solidFill>
                          <a:latin typeface="Roboto Serif"/>
                          <a:ea typeface="Roboto Serif"/>
                          <a:cs typeface="Roboto Serif"/>
                          <a:sym typeface="Roboto Serif"/>
                        </a:rPr>
                        <a:t> and comparable to current total station implementation</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November</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Integrated </a:t>
                      </a:r>
                      <a:r>
                        <a:rPr lang="en" sz="1000">
                          <a:solidFill>
                            <a:schemeClr val="accent6"/>
                          </a:solidFill>
                          <a:latin typeface="Roboto Serif"/>
                          <a:ea typeface="Roboto Serif"/>
                          <a:cs typeface="Roboto Serif"/>
                          <a:sym typeface="Roboto Serif"/>
                        </a:rPr>
                        <a:t>entire system for circumnavigation</a:t>
                      </a:r>
                      <a:r>
                        <a:rPr lang="en" sz="1000">
                          <a:solidFill>
                            <a:schemeClr val="lt1"/>
                          </a:solidFill>
                          <a:latin typeface="Roboto Serif"/>
                          <a:ea typeface="Roboto Serif"/>
                          <a:cs typeface="Roboto Serif"/>
                          <a:sym typeface="Roboto Serif"/>
                        </a:rPr>
                        <a:t> dozing of craters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Present several craters in a circular path in the Moon Yard. The rover should </a:t>
                      </a:r>
                      <a:r>
                        <a:rPr lang="en" sz="1000">
                          <a:solidFill>
                            <a:schemeClr val="accent6"/>
                          </a:solidFill>
                          <a:latin typeface="Roboto Serif"/>
                          <a:ea typeface="Roboto Serif"/>
                          <a:cs typeface="Roboto Serif"/>
                          <a:sym typeface="Roboto Serif"/>
                        </a:rPr>
                        <a:t>avoid ungradable craters and grade suitable craters</a:t>
                      </a:r>
                      <a:r>
                        <a:rPr lang="en" sz="1000">
                          <a:solidFill>
                            <a:schemeClr val="lt1"/>
                          </a:solidFill>
                          <a:latin typeface="Roboto Serif"/>
                          <a:ea typeface="Roboto Serif"/>
                          <a:cs typeface="Roboto Serif"/>
                          <a:sym typeface="Roboto Serif"/>
                        </a:rPr>
                        <a:t> specified in our performance requirements (M.P.4 and M.P.5)</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The rover </a:t>
                      </a:r>
                      <a:r>
                        <a:rPr lang="en" sz="1000">
                          <a:solidFill>
                            <a:schemeClr val="accent6"/>
                          </a:solidFill>
                          <a:latin typeface="Roboto Serif"/>
                          <a:ea typeface="Roboto Serif"/>
                          <a:cs typeface="Roboto Serif"/>
                          <a:sym typeface="Roboto Serif"/>
                        </a:rPr>
                        <a:t>successfully navigates circular path</a:t>
                      </a:r>
                      <a:r>
                        <a:rPr lang="en" sz="1000">
                          <a:solidFill>
                            <a:schemeClr val="lt1"/>
                          </a:solidFill>
                          <a:latin typeface="Roboto Serif"/>
                          <a:ea typeface="Roboto Serif"/>
                          <a:cs typeface="Roboto Serif"/>
                          <a:sym typeface="Roboto Serif"/>
                        </a:rPr>
                        <a:t> and </a:t>
                      </a:r>
                      <a:r>
                        <a:rPr lang="en" sz="1000">
                          <a:solidFill>
                            <a:schemeClr val="accent6"/>
                          </a:solidFill>
                          <a:latin typeface="Roboto Serif"/>
                          <a:ea typeface="Roboto Serif"/>
                          <a:cs typeface="Roboto Serif"/>
                          <a:sym typeface="Roboto Serif"/>
                        </a:rPr>
                        <a:t>dozes suitable craters</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461" name="Google Shape;461;p54"/>
          <p:cNvSpPr txBox="1">
            <a:spLocks noGrp="1"/>
          </p:cNvSpPr>
          <p:nvPr>
            <p:ph type="title"/>
          </p:nvPr>
        </p:nvSpPr>
        <p:spPr>
          <a:xfrm>
            <a:off x="-226800" y="410200"/>
            <a:ext cx="9597600" cy="5727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SzPts val="990"/>
              <a:buNone/>
            </a:pPr>
            <a:r>
              <a:rPr lang="en" sz="2420" b="1">
                <a:solidFill>
                  <a:schemeClr val="lt1"/>
                </a:solidFill>
                <a:latin typeface="Roboto Serif"/>
                <a:ea typeface="Roboto Serif"/>
                <a:cs typeface="Roboto Serif"/>
                <a:sym typeface="Roboto Serif"/>
              </a:rPr>
              <a:t>SVD and FVD Split</a:t>
            </a:r>
            <a:endParaRPr sz="2420" b="1">
              <a:solidFill>
                <a:schemeClr val="lt1"/>
              </a:solidFill>
              <a:latin typeface="Roboto Serif"/>
              <a:ea typeface="Roboto Serif"/>
              <a:cs typeface="Roboto Serif"/>
              <a:sym typeface="Roboto Serif"/>
            </a:endParaRPr>
          </a:p>
        </p:txBody>
      </p:sp>
      <p:graphicFrame>
        <p:nvGraphicFramePr>
          <p:cNvPr id="462" name="Google Shape;462;p54"/>
          <p:cNvGraphicFramePr/>
          <p:nvPr/>
        </p:nvGraphicFramePr>
        <p:xfrm>
          <a:off x="952500" y="1171575"/>
          <a:ext cx="3000000" cy="3000000"/>
        </p:xfrm>
        <a:graphic>
          <a:graphicData uri="http://schemas.openxmlformats.org/drawingml/2006/table">
            <a:tbl>
              <a:tblPr>
                <a:noFill/>
                <a:tableStyleId>{103DED2A-ED45-4940-BBBA-E226DF6C212A}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600" b="1">
                          <a:solidFill>
                            <a:srgbClr val="FFD700"/>
                          </a:solidFill>
                          <a:latin typeface="Roboto Serif"/>
                          <a:ea typeface="Roboto Serif"/>
                          <a:cs typeface="Roboto Serif"/>
                          <a:sym typeface="Roboto Serif"/>
                        </a:rPr>
                        <a:t>Spring Validation Demo </a:t>
                      </a:r>
                      <a:endParaRPr sz="1600" b="1">
                        <a:solidFill>
                          <a:srgbClr val="FFD700"/>
                        </a:solidFill>
                        <a:latin typeface="Roboto Serif"/>
                        <a:ea typeface="Roboto Serif"/>
                        <a:cs typeface="Roboto Serif"/>
                        <a:sym typeface="Roboto Serif"/>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D700"/>
                          </a:solidFill>
                          <a:latin typeface="Roboto Serif"/>
                          <a:ea typeface="Roboto Serif"/>
                          <a:cs typeface="Roboto Serif"/>
                          <a:sym typeface="Roboto Serif"/>
                        </a:rPr>
                        <a:t>Fall Validation Demo</a:t>
                      </a:r>
                      <a:endParaRPr sz="1600" b="1">
                        <a:solidFill>
                          <a:srgbClr val="FFD700"/>
                        </a:solidFill>
                        <a:latin typeface="Roboto Serif"/>
                        <a:ea typeface="Roboto Serif"/>
                        <a:cs typeface="Roboto Serif"/>
                        <a:sym typeface="Roboto Serif"/>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solidFill>
                            <a:schemeClr val="lt1"/>
                          </a:solidFill>
                        </a:rPr>
                        <a:t>ROADSTER uses the </a:t>
                      </a:r>
                      <a:r>
                        <a:rPr lang="en" sz="1600">
                          <a:solidFill>
                            <a:srgbClr val="00FF00"/>
                          </a:solidFill>
                        </a:rPr>
                        <a:t>excavator</a:t>
                      </a:r>
                      <a:r>
                        <a:rPr lang="en" sz="1600">
                          <a:solidFill>
                            <a:schemeClr val="lt1"/>
                          </a:solidFill>
                        </a:rPr>
                        <a:t> to groom one crater in a </a:t>
                      </a:r>
                      <a:r>
                        <a:rPr lang="en" sz="1600">
                          <a:solidFill>
                            <a:schemeClr val="lt1"/>
                          </a:solidFill>
                          <a:highlight>
                            <a:srgbClr val="FF0000"/>
                          </a:highlight>
                        </a:rPr>
                        <a:t>simple, straight path</a:t>
                      </a:r>
                      <a:r>
                        <a:rPr lang="en" sz="1600">
                          <a:solidFill>
                            <a:schemeClr val="lt1"/>
                          </a:solidFill>
                        </a:rPr>
                        <a:t> in the Moon Yard. </a:t>
                      </a:r>
                      <a:endParaRPr sz="1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lt1"/>
                          </a:solidFill>
                        </a:rPr>
                        <a:t>ROADSTER uses the </a:t>
                      </a:r>
                      <a:r>
                        <a:rPr lang="en" sz="1600">
                          <a:solidFill>
                            <a:srgbClr val="00FF00"/>
                          </a:solidFill>
                        </a:rPr>
                        <a:t>excavator</a:t>
                      </a:r>
                      <a:r>
                        <a:rPr lang="en" sz="1600">
                          <a:solidFill>
                            <a:schemeClr val="lt1"/>
                          </a:solidFill>
                        </a:rPr>
                        <a:t> to groom multiple craters and create a </a:t>
                      </a:r>
                      <a:r>
                        <a:rPr lang="en" sz="1600">
                          <a:solidFill>
                            <a:schemeClr val="lt1"/>
                          </a:solidFill>
                          <a:highlight>
                            <a:srgbClr val="FF0000"/>
                          </a:highlight>
                        </a:rPr>
                        <a:t>circuitous path</a:t>
                      </a:r>
                      <a:r>
                        <a:rPr lang="en" sz="1600">
                          <a:solidFill>
                            <a:schemeClr val="lt1"/>
                          </a:solidFill>
                        </a:rPr>
                        <a:t> around the Moon Yard.</a:t>
                      </a:r>
                      <a:endParaRPr sz="1600">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solidFill>
                            <a:schemeClr val="lt1"/>
                          </a:solidFill>
                          <a:highlight>
                            <a:schemeClr val="dk1"/>
                          </a:highlight>
                        </a:rPr>
                        <a:t>This will be our </a:t>
                      </a:r>
                      <a:r>
                        <a:rPr lang="en" sz="1600">
                          <a:solidFill>
                            <a:srgbClr val="00FF00"/>
                          </a:solidFill>
                          <a:highlight>
                            <a:schemeClr val="dk1"/>
                          </a:highlight>
                        </a:rPr>
                        <a:t>Minimal Viable Product</a:t>
                      </a:r>
                      <a:r>
                        <a:rPr lang="en" sz="1600">
                          <a:solidFill>
                            <a:schemeClr val="lt1"/>
                          </a:solidFill>
                          <a:highlight>
                            <a:schemeClr val="dk1"/>
                          </a:highlight>
                        </a:rPr>
                        <a:t> with simplified localization and path planning.</a:t>
                      </a:r>
                      <a:endParaRPr sz="1600">
                        <a:solidFill>
                          <a:schemeClr val="lt1"/>
                        </a:solidFill>
                        <a:highlight>
                          <a:schemeClr val="dk1"/>
                        </a:highlight>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lt1"/>
                          </a:solidFill>
                        </a:rPr>
                        <a:t>This will include more ambitious tasks such as </a:t>
                      </a:r>
                      <a:r>
                        <a:rPr lang="en" sz="1600">
                          <a:solidFill>
                            <a:srgbClr val="FFD700"/>
                          </a:solidFill>
                        </a:rPr>
                        <a:t>Lunar-accurate environments</a:t>
                      </a:r>
                      <a:r>
                        <a:rPr lang="en" sz="1600">
                          <a:solidFill>
                            <a:schemeClr val="lt1"/>
                          </a:solidFill>
                        </a:rPr>
                        <a:t> and localization through </a:t>
                      </a:r>
                      <a:r>
                        <a:rPr lang="en" sz="1600">
                          <a:solidFill>
                            <a:srgbClr val="FF9900"/>
                          </a:solidFill>
                        </a:rPr>
                        <a:t>Visual Odometry / Structure-for-Motion / Star-Sun Tracker</a:t>
                      </a:r>
                      <a:endParaRPr sz="1600">
                        <a:solidFill>
                          <a:srgbClr val="FF9900"/>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43</a:t>
            </a:fld>
            <a:endParaRPr>
              <a:solidFill>
                <a:schemeClr val="lt1"/>
              </a:solidFill>
            </a:endParaRPr>
          </a:p>
        </p:txBody>
      </p:sp>
      <p:sp>
        <p:nvSpPr>
          <p:cNvPr id="468" name="Google Shape;468;p55"/>
          <p:cNvSpPr txBox="1">
            <a:spLocks noGrp="1"/>
          </p:cNvSpPr>
          <p:nvPr>
            <p:ph type="title"/>
          </p:nvPr>
        </p:nvSpPr>
        <p:spPr>
          <a:xfrm>
            <a:off x="311688"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Spring Validation Demonstration</a:t>
            </a:r>
            <a:endParaRPr b="1">
              <a:solidFill>
                <a:schemeClr val="lt1"/>
              </a:solidFill>
              <a:latin typeface="Roboto Serif"/>
              <a:ea typeface="Roboto Serif"/>
              <a:cs typeface="Roboto Serif"/>
              <a:sym typeface="Roboto Serif"/>
            </a:endParaRPr>
          </a:p>
        </p:txBody>
      </p:sp>
      <p:graphicFrame>
        <p:nvGraphicFramePr>
          <p:cNvPr id="469" name="Google Shape;469;p55"/>
          <p:cNvGraphicFramePr/>
          <p:nvPr/>
        </p:nvGraphicFramePr>
        <p:xfrm>
          <a:off x="248950" y="572700"/>
          <a:ext cx="3000000" cy="3000000"/>
        </p:xfrm>
        <a:graphic>
          <a:graphicData uri="http://schemas.openxmlformats.org/drawingml/2006/table">
            <a:tbl>
              <a:tblPr>
                <a:noFill/>
                <a:tableStyleId>{103DED2A-ED45-4940-BBBA-E226DF6C212A}</a:tableStyleId>
              </a:tblPr>
              <a:tblGrid>
                <a:gridCol w="6111075">
                  <a:extLst>
                    <a:ext uri="{9D8B030D-6E8A-4147-A177-3AD203B41FA5}">
                      <a16:colId xmlns:a16="http://schemas.microsoft.com/office/drawing/2014/main" val="20000"/>
                    </a:ext>
                  </a:extLst>
                </a:gridCol>
              </a:tblGrid>
              <a:tr h="303200">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 Location</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0320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Planetary Robotics Lab Moon Yard</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03200">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Sequence of Events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157600">
                <a:tc>
                  <a:txBody>
                    <a:bodyPr/>
                    <a:lstStyle/>
                    <a:p>
                      <a:pPr marL="0" lvl="0" indent="0" algn="l" rtl="0">
                        <a:spcBef>
                          <a:spcPts val="0"/>
                        </a:spcBef>
                        <a:spcAft>
                          <a:spcPts val="0"/>
                        </a:spcAft>
                        <a:buNone/>
                      </a:pPr>
                      <a:r>
                        <a:rPr lang="en" sz="1000" b="1">
                          <a:solidFill>
                            <a:schemeClr val="lt1"/>
                          </a:solidFill>
                          <a:latin typeface="Roboto Serif"/>
                          <a:ea typeface="Roboto Serif"/>
                          <a:cs typeface="Roboto Serif"/>
                          <a:sym typeface="Roboto Serif"/>
                        </a:rPr>
                        <a:t>Prior Setup:</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Prepare the Moon Yard with a suitable crater and dune.</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Scan the Moon Yard with a FARO Scanner to obtain a global map for navigation.</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Attach and connect all the components and subsystems of the rover.</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Set up the external infrastructure such as the total station in the corner of the Moon Yard, the LAN router, and the TX2 relay.</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Place the rover in the Moon Yard and calibrate its localization using the total station.</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chemeClr val="lt1"/>
                          </a:solidFill>
                          <a:latin typeface="Roboto Serif"/>
                          <a:ea typeface="Roboto Serif"/>
                          <a:cs typeface="Roboto Serif"/>
                          <a:sym typeface="Roboto Serif"/>
                        </a:rPr>
                        <a:t>During Demonstration:</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Turn on the rover and SSH into the Lunar ROADSTER docker on the operations terminal laptop.</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Switch the rover to autonomous mode and run the start-up procedure.</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Observe the rover </a:t>
                      </a:r>
                      <a:r>
                        <a:rPr lang="en" sz="1000">
                          <a:solidFill>
                            <a:srgbClr val="FF0000"/>
                          </a:solidFill>
                          <a:latin typeface="Roboto Serif"/>
                          <a:ea typeface="Roboto Serif"/>
                          <a:cs typeface="Roboto Serif"/>
                          <a:sym typeface="Roboto Serif"/>
                        </a:rPr>
                        <a:t>autonomously grade one crater and level one dune</a:t>
                      </a:r>
                      <a:r>
                        <a:rPr lang="en" sz="1000">
                          <a:solidFill>
                            <a:schemeClr val="lt1"/>
                          </a:solidFill>
                          <a:latin typeface="Roboto Serif"/>
                          <a:ea typeface="Roboto Serif"/>
                          <a:cs typeface="Roboto Serif"/>
                          <a:sym typeface="Roboto Serif"/>
                        </a:rPr>
                        <a:t>.</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If anything unexpected occurs press the emergency stop button.</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03200">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Quantitative Performance Metrics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894175">
                <a:tc>
                  <a:txBody>
                    <a:bodyPr/>
                    <a:lstStyle/>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M.P.1:</a:t>
                      </a:r>
                      <a:r>
                        <a:rPr lang="en" sz="1000">
                          <a:solidFill>
                            <a:schemeClr val="lt1"/>
                          </a:solidFill>
                          <a:latin typeface="Roboto Serif"/>
                          <a:ea typeface="Roboto Serif"/>
                          <a:cs typeface="Roboto Serif"/>
                          <a:sym typeface="Roboto Serif"/>
                        </a:rPr>
                        <a:t> Will plan a path with </a:t>
                      </a:r>
                      <a:r>
                        <a:rPr lang="en" sz="1000">
                          <a:solidFill>
                            <a:schemeClr val="accent6"/>
                          </a:solidFill>
                          <a:latin typeface="Roboto Serif"/>
                          <a:ea typeface="Roboto Serif"/>
                          <a:cs typeface="Roboto Serif"/>
                          <a:sym typeface="Roboto Serif"/>
                        </a:rPr>
                        <a:t>cumulative deviation of &lt;= 25%</a:t>
                      </a:r>
                      <a:r>
                        <a:rPr lang="en" sz="1000">
                          <a:solidFill>
                            <a:schemeClr val="lt1"/>
                          </a:solidFill>
                          <a:latin typeface="Roboto Serif"/>
                          <a:ea typeface="Roboto Serif"/>
                          <a:cs typeface="Roboto Serif"/>
                          <a:sym typeface="Roboto Serif"/>
                        </a:rPr>
                        <a:t> from chosen latitude’s length</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M.P.2:</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follow planned path</a:t>
                      </a:r>
                      <a:r>
                        <a:rPr lang="en" sz="1000">
                          <a:solidFill>
                            <a:schemeClr val="lt1"/>
                          </a:solidFill>
                          <a:latin typeface="Roboto Serif"/>
                          <a:ea typeface="Roboto Serif"/>
                          <a:cs typeface="Roboto Serif"/>
                          <a:sym typeface="Roboto Serif"/>
                        </a:rPr>
                        <a:t> to a maximum deviation of </a:t>
                      </a:r>
                      <a:r>
                        <a:rPr lang="en" sz="1000">
                          <a:solidFill>
                            <a:schemeClr val="accent6"/>
                          </a:solidFill>
                          <a:latin typeface="Roboto Serif"/>
                          <a:ea typeface="Roboto Serif"/>
                          <a:cs typeface="Roboto Serif"/>
                          <a:sym typeface="Roboto Serif"/>
                        </a:rPr>
                        <a:t>10%</a:t>
                      </a:r>
                      <a:endParaRPr sz="1000">
                        <a:solidFill>
                          <a:schemeClr val="accent6"/>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M.P.4 (Part 1):</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avoid craters &gt;= 0.5 metres</a:t>
                      </a:r>
                      <a:r>
                        <a:rPr lang="en" sz="1000">
                          <a:solidFill>
                            <a:schemeClr val="lt1"/>
                          </a:solidFill>
                          <a:latin typeface="Roboto Serif"/>
                          <a:ea typeface="Roboto Serif"/>
                          <a:cs typeface="Roboto Serif"/>
                          <a:sym typeface="Roboto Serif"/>
                        </a:rPr>
                        <a:t> </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M.P.5:</a:t>
                      </a:r>
                      <a:r>
                        <a:rPr lang="en" sz="1000">
                          <a:solidFill>
                            <a:schemeClr val="lt1"/>
                          </a:solidFill>
                          <a:latin typeface="Roboto Serif"/>
                          <a:ea typeface="Roboto Serif"/>
                          <a:cs typeface="Roboto Serif"/>
                          <a:sym typeface="Roboto Serif"/>
                        </a:rPr>
                        <a:t> Will fill craters of </a:t>
                      </a:r>
                      <a:r>
                        <a:rPr lang="en" sz="1000">
                          <a:solidFill>
                            <a:schemeClr val="accent6"/>
                          </a:solidFill>
                          <a:latin typeface="Roboto Serif"/>
                          <a:ea typeface="Roboto Serif"/>
                          <a:cs typeface="Roboto Serif"/>
                          <a:sym typeface="Roboto Serif"/>
                        </a:rPr>
                        <a:t>up to 0.5 meters</a:t>
                      </a:r>
                      <a:r>
                        <a:rPr lang="en" sz="1000">
                          <a:solidFill>
                            <a:schemeClr val="lt1"/>
                          </a:solidFill>
                          <a:latin typeface="Roboto Serif"/>
                          <a:ea typeface="Roboto Serif"/>
                          <a:cs typeface="Roboto Serif"/>
                          <a:sym typeface="Roboto Serif"/>
                        </a:rPr>
                        <a:t> in diameter and </a:t>
                      </a:r>
                      <a:r>
                        <a:rPr lang="en" sz="1000">
                          <a:solidFill>
                            <a:schemeClr val="accent6"/>
                          </a:solidFill>
                          <a:latin typeface="Roboto Serif"/>
                          <a:ea typeface="Roboto Serif"/>
                          <a:cs typeface="Roboto Serif"/>
                          <a:sym typeface="Roboto Serif"/>
                        </a:rPr>
                        <a:t>0.1m</a:t>
                      </a:r>
                      <a:r>
                        <a:rPr lang="en" sz="1000">
                          <a:solidFill>
                            <a:schemeClr val="lt1"/>
                          </a:solidFill>
                          <a:latin typeface="Roboto Serif"/>
                          <a:ea typeface="Roboto Serif"/>
                          <a:cs typeface="Roboto Serif"/>
                          <a:sym typeface="Roboto Serif"/>
                        </a:rPr>
                        <a:t> in depth </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470" name="Google Shape;470;p55"/>
          <p:cNvPicPr preferRelativeResize="0"/>
          <p:nvPr/>
        </p:nvPicPr>
        <p:blipFill>
          <a:blip r:embed="rId3">
            <a:alphaModFix/>
          </a:blip>
          <a:stretch>
            <a:fillRect/>
          </a:stretch>
        </p:blipFill>
        <p:spPr>
          <a:xfrm>
            <a:off x="6423500" y="1622799"/>
            <a:ext cx="2597652" cy="2387676"/>
          </a:xfrm>
          <a:prstGeom prst="rect">
            <a:avLst/>
          </a:prstGeom>
          <a:noFill/>
          <a:ln>
            <a:noFill/>
          </a:ln>
        </p:spPr>
      </p:pic>
      <p:pic>
        <p:nvPicPr>
          <p:cNvPr id="471" name="Google Shape;471;p55"/>
          <p:cNvPicPr preferRelativeResize="0"/>
          <p:nvPr/>
        </p:nvPicPr>
        <p:blipFill>
          <a:blip r:embed="rId4">
            <a:alphaModFix/>
          </a:blip>
          <a:stretch>
            <a:fillRect/>
          </a:stretch>
        </p:blipFill>
        <p:spPr>
          <a:xfrm rot="-1990018">
            <a:off x="7943856" y="2412819"/>
            <a:ext cx="491039" cy="317859"/>
          </a:xfrm>
          <a:prstGeom prst="rect">
            <a:avLst/>
          </a:prstGeom>
          <a:noFill/>
          <a:ln>
            <a:noFill/>
          </a:ln>
        </p:spPr>
      </p:pic>
      <p:sp>
        <p:nvSpPr>
          <p:cNvPr id="472" name="Google Shape;472;p55"/>
          <p:cNvSpPr/>
          <p:nvPr/>
        </p:nvSpPr>
        <p:spPr>
          <a:xfrm>
            <a:off x="7175688" y="2831149"/>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 name="Google Shape;473;p55"/>
          <p:cNvSpPr txBox="1"/>
          <p:nvPr/>
        </p:nvSpPr>
        <p:spPr>
          <a:xfrm>
            <a:off x="6735000" y="3930650"/>
            <a:ext cx="1842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latin typeface="Roboto Serif"/>
                <a:ea typeface="Roboto Serif"/>
                <a:cs typeface="Roboto Serif"/>
                <a:sym typeface="Roboto Serif"/>
              </a:rPr>
              <a:t>Groom one crater</a:t>
            </a:r>
            <a:endParaRPr>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cxnSp>
        <p:nvCxnSpPr>
          <p:cNvPr id="474" name="Google Shape;474;p55"/>
          <p:cNvCxnSpPr>
            <a:stCxn id="473" idx="0"/>
            <a:endCxn id="472" idx="4"/>
          </p:cNvCxnSpPr>
          <p:nvPr/>
        </p:nvCxnSpPr>
        <p:spPr>
          <a:xfrm rot="10800000">
            <a:off x="7314900" y="3090650"/>
            <a:ext cx="341400" cy="840000"/>
          </a:xfrm>
          <a:prstGeom prst="straightConnector1">
            <a:avLst/>
          </a:prstGeom>
          <a:noFill/>
          <a:ln w="19050" cap="flat" cmpd="sng">
            <a:solidFill>
              <a:srgbClr val="FF9900"/>
            </a:solidFill>
            <a:prstDash val="solid"/>
            <a:round/>
            <a:headEnd type="none" w="med" len="med"/>
            <a:tailEnd type="triangle" w="med" len="med"/>
          </a:ln>
        </p:spPr>
      </p:cxnSp>
      <p:cxnSp>
        <p:nvCxnSpPr>
          <p:cNvPr id="475" name="Google Shape;475;p55"/>
          <p:cNvCxnSpPr>
            <a:stCxn id="471" idx="1"/>
            <a:endCxn id="472" idx="7"/>
          </p:cNvCxnSpPr>
          <p:nvPr/>
        </p:nvCxnSpPr>
        <p:spPr>
          <a:xfrm flipH="1">
            <a:off x="7413556" y="2706068"/>
            <a:ext cx="570300" cy="163200"/>
          </a:xfrm>
          <a:prstGeom prst="straightConnector1">
            <a:avLst/>
          </a:prstGeom>
          <a:noFill/>
          <a:ln w="38100" cap="flat" cmpd="sng">
            <a:solidFill>
              <a:srgbClr val="00FFFF"/>
            </a:solidFill>
            <a:prstDash val="solid"/>
            <a:round/>
            <a:headEnd type="none" w="med" len="med"/>
            <a:tailEnd type="none" w="med" len="med"/>
          </a:ln>
        </p:spPr>
      </p:cxnSp>
      <p:sp>
        <p:nvSpPr>
          <p:cNvPr id="476" name="Google Shape;476;p55"/>
          <p:cNvSpPr txBox="1"/>
          <p:nvPr/>
        </p:nvSpPr>
        <p:spPr>
          <a:xfrm>
            <a:off x="6475375" y="1108938"/>
            <a:ext cx="2493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Roboto Serif"/>
                <a:ea typeface="Roboto Serif"/>
                <a:cs typeface="Roboto Serif"/>
                <a:sym typeface="Roboto Serif"/>
              </a:rPr>
              <a:t>Follow a straight path</a:t>
            </a:r>
            <a:endParaRPr>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cxnSp>
        <p:nvCxnSpPr>
          <p:cNvPr id="477" name="Google Shape;477;p55"/>
          <p:cNvCxnSpPr/>
          <p:nvPr/>
        </p:nvCxnSpPr>
        <p:spPr>
          <a:xfrm flipH="1">
            <a:off x="7654645" y="1483969"/>
            <a:ext cx="110400" cy="1232700"/>
          </a:xfrm>
          <a:prstGeom prst="straightConnector1">
            <a:avLst/>
          </a:prstGeom>
          <a:noFill/>
          <a:ln w="19050" cap="flat" cmpd="sng">
            <a:solidFill>
              <a:srgbClr val="00FFFF"/>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44</a:t>
            </a:fld>
            <a:endParaRPr>
              <a:solidFill>
                <a:schemeClr val="lt1"/>
              </a:solidFill>
            </a:endParaRPr>
          </a:p>
        </p:txBody>
      </p:sp>
      <p:sp>
        <p:nvSpPr>
          <p:cNvPr id="483" name="Google Shape;483;p56"/>
          <p:cNvSpPr txBox="1">
            <a:spLocks noGrp="1"/>
          </p:cNvSpPr>
          <p:nvPr>
            <p:ph type="title"/>
          </p:nvPr>
        </p:nvSpPr>
        <p:spPr>
          <a:xfrm>
            <a:off x="311688"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Validation Demonstration</a:t>
            </a:r>
            <a:endParaRPr b="1">
              <a:solidFill>
                <a:schemeClr val="lt1"/>
              </a:solidFill>
              <a:latin typeface="Roboto Serif"/>
              <a:ea typeface="Roboto Serif"/>
              <a:cs typeface="Roboto Serif"/>
              <a:sym typeface="Roboto Serif"/>
            </a:endParaRPr>
          </a:p>
        </p:txBody>
      </p:sp>
      <p:graphicFrame>
        <p:nvGraphicFramePr>
          <p:cNvPr id="484" name="Google Shape;484;p56"/>
          <p:cNvGraphicFramePr/>
          <p:nvPr/>
        </p:nvGraphicFramePr>
        <p:xfrm>
          <a:off x="311700" y="572700"/>
          <a:ext cx="3000000" cy="3000000"/>
        </p:xfrm>
        <a:graphic>
          <a:graphicData uri="http://schemas.openxmlformats.org/drawingml/2006/table">
            <a:tbl>
              <a:tblPr>
                <a:noFill/>
                <a:tableStyleId>{103DED2A-ED45-4940-BBBA-E226DF6C212A}</a:tableStyleId>
              </a:tblPr>
              <a:tblGrid>
                <a:gridCol w="6111075">
                  <a:extLst>
                    <a:ext uri="{9D8B030D-6E8A-4147-A177-3AD203B41FA5}">
                      <a16:colId xmlns:a16="http://schemas.microsoft.com/office/drawing/2014/main" val="20000"/>
                    </a:ext>
                  </a:extLst>
                </a:gridCol>
              </a:tblGrid>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 Location</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41975">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Planetary Robotics Lab Moon Yard</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Sequence of Events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333625">
                <a:tc>
                  <a:txBody>
                    <a:bodyPr/>
                    <a:lstStyle/>
                    <a:p>
                      <a:pPr marL="0" lvl="0" indent="0" algn="l" rtl="0">
                        <a:spcBef>
                          <a:spcPts val="0"/>
                        </a:spcBef>
                        <a:spcAft>
                          <a:spcPts val="0"/>
                        </a:spcAft>
                        <a:buNone/>
                      </a:pPr>
                      <a:r>
                        <a:rPr lang="en" sz="1000" b="1">
                          <a:solidFill>
                            <a:schemeClr val="lt1"/>
                          </a:solidFill>
                          <a:latin typeface="Roboto Serif"/>
                          <a:ea typeface="Roboto Serif"/>
                          <a:cs typeface="Roboto Serif"/>
                          <a:sym typeface="Roboto Serif"/>
                        </a:rPr>
                        <a:t>Prior Setup:</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Prepare the Moon Yard with several craters and dunes in a circular path.</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Scan the Moon Yard with a FARO Scanner to obtain a global map for navigation.</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Attach and connect all the components and subsystems of the rover.</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Place the rover in the Moon Yard and calibrate its localization using a star-sun tracker or visual odometry.</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chemeClr val="lt1"/>
                          </a:solidFill>
                          <a:latin typeface="Roboto Serif"/>
                          <a:ea typeface="Roboto Serif"/>
                          <a:cs typeface="Roboto Serif"/>
                          <a:sym typeface="Roboto Serif"/>
                        </a:rPr>
                        <a:t>During Demonstration:</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Turn on the rover and SSH into the Lunar ROADSTER docker on the operations terminal laptop.</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Switch the rover to autonomous mode and run the start-up procedure.</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Observe the rover </a:t>
                      </a:r>
                      <a:r>
                        <a:rPr lang="en" sz="1000">
                          <a:solidFill>
                            <a:srgbClr val="FF0000"/>
                          </a:solidFill>
                          <a:latin typeface="Roboto Serif"/>
                          <a:ea typeface="Roboto Serif"/>
                          <a:cs typeface="Roboto Serif"/>
                          <a:sym typeface="Roboto Serif"/>
                        </a:rPr>
                        <a:t>autonomously grade craters and level dunes in a circular path</a:t>
                      </a:r>
                      <a:r>
                        <a:rPr lang="en" sz="1000">
                          <a:solidFill>
                            <a:schemeClr val="lt1"/>
                          </a:solidFill>
                          <a:latin typeface="Roboto Serif"/>
                          <a:ea typeface="Roboto Serif"/>
                          <a:cs typeface="Roboto Serif"/>
                          <a:sym typeface="Roboto Serif"/>
                        </a:rPr>
                        <a:t>.</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After each dozed crater, use the ZED camera to validate whether the dozing satisfies the performance requirements.</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If anything unexpected occurs press the emergency stop button.</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Quantitative Performance Metrics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1108650">
                <a:tc>
                  <a:txBody>
                    <a:bodyPr/>
                    <a:lstStyle/>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M.P.1:</a:t>
                      </a:r>
                      <a:r>
                        <a:rPr lang="en" sz="1000">
                          <a:solidFill>
                            <a:schemeClr val="lt1"/>
                          </a:solidFill>
                          <a:latin typeface="Roboto Serif"/>
                          <a:ea typeface="Roboto Serif"/>
                          <a:cs typeface="Roboto Serif"/>
                          <a:sym typeface="Roboto Serif"/>
                        </a:rPr>
                        <a:t> Will plan a path with </a:t>
                      </a:r>
                      <a:r>
                        <a:rPr lang="en" sz="1000">
                          <a:solidFill>
                            <a:schemeClr val="accent6"/>
                          </a:solidFill>
                          <a:latin typeface="Roboto Serif"/>
                          <a:ea typeface="Roboto Serif"/>
                          <a:cs typeface="Roboto Serif"/>
                          <a:sym typeface="Roboto Serif"/>
                        </a:rPr>
                        <a:t>cumulative deviation of &lt;= 25%</a:t>
                      </a:r>
                      <a:r>
                        <a:rPr lang="en" sz="1000">
                          <a:solidFill>
                            <a:schemeClr val="lt1"/>
                          </a:solidFill>
                          <a:latin typeface="Roboto Serif"/>
                          <a:ea typeface="Roboto Serif"/>
                          <a:cs typeface="Roboto Serif"/>
                          <a:sym typeface="Roboto Serif"/>
                        </a:rPr>
                        <a:t> from chosen latitude’s length</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M.P.2:</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follow planned path</a:t>
                      </a:r>
                      <a:r>
                        <a:rPr lang="en" sz="1000">
                          <a:solidFill>
                            <a:schemeClr val="lt1"/>
                          </a:solidFill>
                          <a:latin typeface="Roboto Serif"/>
                          <a:ea typeface="Roboto Serif"/>
                          <a:cs typeface="Roboto Serif"/>
                          <a:sym typeface="Roboto Serif"/>
                        </a:rPr>
                        <a:t> to a maximum deviation of </a:t>
                      </a:r>
                      <a:r>
                        <a:rPr lang="en" sz="1000">
                          <a:solidFill>
                            <a:schemeClr val="accent6"/>
                          </a:solidFill>
                          <a:latin typeface="Roboto Serif"/>
                          <a:ea typeface="Roboto Serif"/>
                          <a:cs typeface="Roboto Serif"/>
                          <a:sym typeface="Roboto Serif"/>
                        </a:rPr>
                        <a:t>10%</a:t>
                      </a:r>
                      <a:endParaRPr sz="1000">
                        <a:solidFill>
                          <a:schemeClr val="accent6"/>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M.P.3:</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climb gradients up to 15°</a:t>
                      </a:r>
                      <a:r>
                        <a:rPr lang="en" sz="1000">
                          <a:solidFill>
                            <a:schemeClr val="lt1"/>
                          </a:solidFill>
                          <a:latin typeface="Roboto Serif"/>
                          <a:ea typeface="Roboto Serif"/>
                          <a:cs typeface="Roboto Serif"/>
                          <a:sym typeface="Roboto Serif"/>
                        </a:rPr>
                        <a:t> and have a </a:t>
                      </a:r>
                      <a:r>
                        <a:rPr lang="en" sz="1000">
                          <a:solidFill>
                            <a:schemeClr val="accent6"/>
                          </a:solidFill>
                          <a:latin typeface="Roboto Serif"/>
                          <a:ea typeface="Roboto Serif"/>
                          <a:cs typeface="Roboto Serif"/>
                          <a:sym typeface="Roboto Serif"/>
                        </a:rPr>
                        <a:t>contact pressure</a:t>
                      </a:r>
                      <a:r>
                        <a:rPr lang="en" sz="1000">
                          <a:solidFill>
                            <a:schemeClr val="lt1"/>
                          </a:solidFill>
                          <a:latin typeface="Roboto Serif"/>
                          <a:ea typeface="Roboto Serif"/>
                          <a:cs typeface="Roboto Serif"/>
                          <a:sym typeface="Roboto Serif"/>
                        </a:rPr>
                        <a:t> </a:t>
                      </a:r>
                      <a:r>
                        <a:rPr lang="en" sz="1000">
                          <a:solidFill>
                            <a:schemeClr val="accent6"/>
                          </a:solidFill>
                          <a:latin typeface="Roboto Serif"/>
                          <a:ea typeface="Roboto Serif"/>
                          <a:cs typeface="Roboto Serif"/>
                          <a:sym typeface="Roboto Serif"/>
                        </a:rPr>
                        <a:t>of less than 1.5 kPa</a:t>
                      </a:r>
                      <a:r>
                        <a:rPr lang="en" sz="1000">
                          <a:solidFill>
                            <a:schemeClr val="lt1"/>
                          </a:solidFill>
                          <a:latin typeface="Roboto Serif"/>
                          <a:ea typeface="Roboto Serif"/>
                          <a:cs typeface="Roboto Serif"/>
                          <a:sym typeface="Roboto Serif"/>
                        </a:rPr>
                        <a:t> </a:t>
                      </a:r>
                      <a:endParaRPr sz="1000">
                        <a:solidFill>
                          <a:schemeClr val="accent6"/>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M.P.4:</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avoid craters &gt;= 0.5 metres</a:t>
                      </a:r>
                      <a:r>
                        <a:rPr lang="en" sz="1000">
                          <a:solidFill>
                            <a:schemeClr val="lt1"/>
                          </a:solidFill>
                          <a:latin typeface="Roboto Serif"/>
                          <a:ea typeface="Roboto Serif"/>
                          <a:cs typeface="Roboto Serif"/>
                          <a:sym typeface="Roboto Serif"/>
                        </a:rPr>
                        <a:t> and </a:t>
                      </a:r>
                      <a:r>
                        <a:rPr lang="en" sz="1000">
                          <a:solidFill>
                            <a:schemeClr val="accent6"/>
                          </a:solidFill>
                          <a:latin typeface="Roboto Serif"/>
                          <a:ea typeface="Roboto Serif"/>
                          <a:cs typeface="Roboto Serif"/>
                          <a:sym typeface="Roboto Serif"/>
                        </a:rPr>
                        <a:t>avoid slopes &gt;= 15°</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M.P.5:</a:t>
                      </a:r>
                      <a:r>
                        <a:rPr lang="en" sz="1000">
                          <a:solidFill>
                            <a:schemeClr val="lt1"/>
                          </a:solidFill>
                          <a:latin typeface="Roboto Serif"/>
                          <a:ea typeface="Roboto Serif"/>
                          <a:cs typeface="Roboto Serif"/>
                          <a:sym typeface="Roboto Serif"/>
                        </a:rPr>
                        <a:t> Will fill craters of </a:t>
                      </a:r>
                      <a:r>
                        <a:rPr lang="en" sz="1000">
                          <a:solidFill>
                            <a:schemeClr val="accent6"/>
                          </a:solidFill>
                          <a:latin typeface="Roboto Serif"/>
                          <a:ea typeface="Roboto Serif"/>
                          <a:cs typeface="Roboto Serif"/>
                          <a:sym typeface="Roboto Serif"/>
                        </a:rPr>
                        <a:t>up to 0.5 meters</a:t>
                      </a:r>
                      <a:r>
                        <a:rPr lang="en" sz="1000">
                          <a:solidFill>
                            <a:schemeClr val="lt1"/>
                          </a:solidFill>
                          <a:latin typeface="Roboto Serif"/>
                          <a:ea typeface="Roboto Serif"/>
                          <a:cs typeface="Roboto Serif"/>
                          <a:sym typeface="Roboto Serif"/>
                        </a:rPr>
                        <a:t> in diameter and </a:t>
                      </a:r>
                      <a:r>
                        <a:rPr lang="en" sz="1000">
                          <a:solidFill>
                            <a:schemeClr val="accent6"/>
                          </a:solidFill>
                          <a:latin typeface="Roboto Serif"/>
                          <a:ea typeface="Roboto Serif"/>
                          <a:cs typeface="Roboto Serif"/>
                          <a:sym typeface="Roboto Serif"/>
                        </a:rPr>
                        <a:t>0.1m</a:t>
                      </a:r>
                      <a:r>
                        <a:rPr lang="en" sz="1000">
                          <a:solidFill>
                            <a:schemeClr val="lt1"/>
                          </a:solidFill>
                          <a:latin typeface="Roboto Serif"/>
                          <a:ea typeface="Roboto Serif"/>
                          <a:cs typeface="Roboto Serif"/>
                          <a:sym typeface="Roboto Serif"/>
                        </a:rPr>
                        <a:t> in depth </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M.P.6:</a:t>
                      </a:r>
                      <a:r>
                        <a:rPr lang="en" sz="1000">
                          <a:solidFill>
                            <a:schemeClr val="lt1"/>
                          </a:solidFill>
                          <a:latin typeface="Roboto Serif"/>
                          <a:ea typeface="Roboto Serif"/>
                          <a:cs typeface="Roboto Serif"/>
                          <a:sym typeface="Roboto Serif"/>
                        </a:rPr>
                        <a:t> Will groom the trail to have a </a:t>
                      </a:r>
                      <a:r>
                        <a:rPr lang="en" sz="1000">
                          <a:solidFill>
                            <a:schemeClr val="accent6"/>
                          </a:solidFill>
                          <a:latin typeface="Roboto Serif"/>
                          <a:ea typeface="Roboto Serif"/>
                          <a:cs typeface="Roboto Serif"/>
                          <a:sym typeface="Roboto Serif"/>
                        </a:rPr>
                        <a:t>maximum traversal slope of 5°</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485" name="Google Shape;485;p56"/>
          <p:cNvPicPr preferRelativeResize="0"/>
          <p:nvPr/>
        </p:nvPicPr>
        <p:blipFill>
          <a:blip r:embed="rId3">
            <a:alphaModFix/>
          </a:blip>
          <a:stretch>
            <a:fillRect/>
          </a:stretch>
        </p:blipFill>
        <p:spPr>
          <a:xfrm>
            <a:off x="6423500" y="1622799"/>
            <a:ext cx="2597652" cy="2387676"/>
          </a:xfrm>
          <a:prstGeom prst="rect">
            <a:avLst/>
          </a:prstGeom>
          <a:noFill/>
          <a:ln>
            <a:noFill/>
          </a:ln>
        </p:spPr>
      </p:pic>
      <p:sp>
        <p:nvSpPr>
          <p:cNvPr id="486" name="Google Shape;486;p56"/>
          <p:cNvSpPr/>
          <p:nvPr/>
        </p:nvSpPr>
        <p:spPr>
          <a:xfrm>
            <a:off x="7175688" y="2831149"/>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 name="Google Shape;487;p56"/>
          <p:cNvSpPr txBox="1"/>
          <p:nvPr/>
        </p:nvSpPr>
        <p:spPr>
          <a:xfrm>
            <a:off x="6608225" y="4269625"/>
            <a:ext cx="2224200" cy="6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Groom several craters in a circular path</a:t>
            </a:r>
            <a:endParaRPr>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cxnSp>
        <p:nvCxnSpPr>
          <p:cNvPr id="488" name="Google Shape;488;p56"/>
          <p:cNvCxnSpPr>
            <a:stCxn id="487" idx="0"/>
            <a:endCxn id="486" idx="4"/>
          </p:cNvCxnSpPr>
          <p:nvPr/>
        </p:nvCxnSpPr>
        <p:spPr>
          <a:xfrm rot="10800000">
            <a:off x="7315025" y="3090625"/>
            <a:ext cx="405300" cy="1179000"/>
          </a:xfrm>
          <a:prstGeom prst="straightConnector1">
            <a:avLst/>
          </a:prstGeom>
          <a:noFill/>
          <a:ln w="19050" cap="flat" cmpd="sng">
            <a:solidFill>
              <a:srgbClr val="FF9900"/>
            </a:solidFill>
            <a:prstDash val="solid"/>
            <a:round/>
            <a:headEnd type="none" w="med" len="med"/>
            <a:tailEnd type="triangle" w="med" len="med"/>
          </a:ln>
        </p:spPr>
      </p:cxnSp>
      <p:sp>
        <p:nvSpPr>
          <p:cNvPr id="489" name="Google Shape;489;p56"/>
          <p:cNvSpPr/>
          <p:nvPr/>
        </p:nvSpPr>
        <p:spPr>
          <a:xfrm>
            <a:off x="7175688" y="2123349"/>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0" name="Google Shape;490;p56"/>
          <p:cNvSpPr/>
          <p:nvPr/>
        </p:nvSpPr>
        <p:spPr>
          <a:xfrm>
            <a:off x="7915038" y="2673561"/>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1" name="Google Shape;491;p56"/>
          <p:cNvSpPr/>
          <p:nvPr/>
        </p:nvSpPr>
        <p:spPr>
          <a:xfrm>
            <a:off x="7173025" y="2038787"/>
            <a:ext cx="966605" cy="1065930"/>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38100" cap="flat" cmpd="sng">
            <a:solidFill>
              <a:srgbClr val="00FFFF"/>
            </a:solidFill>
            <a:prstDash val="solid"/>
            <a:round/>
            <a:headEnd type="none" w="med" len="med"/>
            <a:tailEnd type="none" w="med" len="med"/>
          </a:ln>
        </p:spPr>
      </p:sp>
      <p:sp>
        <p:nvSpPr>
          <p:cNvPr id="492" name="Google Shape;492;p56"/>
          <p:cNvSpPr txBox="1"/>
          <p:nvPr/>
        </p:nvSpPr>
        <p:spPr>
          <a:xfrm>
            <a:off x="6475375" y="1108938"/>
            <a:ext cx="2493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Roboto Serif"/>
                <a:ea typeface="Roboto Serif"/>
                <a:cs typeface="Roboto Serif"/>
                <a:sym typeface="Roboto Serif"/>
              </a:rPr>
              <a:t>Follow a circular path</a:t>
            </a:r>
            <a:endParaRPr>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cxnSp>
        <p:nvCxnSpPr>
          <p:cNvPr id="493" name="Google Shape;493;p56"/>
          <p:cNvCxnSpPr/>
          <p:nvPr/>
        </p:nvCxnSpPr>
        <p:spPr>
          <a:xfrm flipH="1">
            <a:off x="7521745" y="1483969"/>
            <a:ext cx="243300" cy="532200"/>
          </a:xfrm>
          <a:prstGeom prst="straightConnector1">
            <a:avLst/>
          </a:prstGeom>
          <a:noFill/>
          <a:ln w="19050" cap="flat" cmpd="sng">
            <a:solidFill>
              <a:srgbClr val="00FFFF"/>
            </a:solidFill>
            <a:prstDash val="solid"/>
            <a:round/>
            <a:headEnd type="none" w="med" len="med"/>
            <a:tailEnd type="triangle" w="med" len="med"/>
          </a:ln>
        </p:spPr>
      </p:cxnSp>
      <p:cxnSp>
        <p:nvCxnSpPr>
          <p:cNvPr id="494" name="Google Shape;494;p56"/>
          <p:cNvCxnSpPr>
            <a:stCxn id="487" idx="0"/>
            <a:endCxn id="489" idx="4"/>
          </p:cNvCxnSpPr>
          <p:nvPr/>
        </p:nvCxnSpPr>
        <p:spPr>
          <a:xfrm rot="10800000">
            <a:off x="7315025" y="2382925"/>
            <a:ext cx="405300" cy="1886700"/>
          </a:xfrm>
          <a:prstGeom prst="straightConnector1">
            <a:avLst/>
          </a:prstGeom>
          <a:noFill/>
          <a:ln w="19050" cap="flat" cmpd="sng">
            <a:solidFill>
              <a:srgbClr val="FF9900"/>
            </a:solidFill>
            <a:prstDash val="solid"/>
            <a:round/>
            <a:headEnd type="none" w="med" len="med"/>
            <a:tailEnd type="triangle" w="med" len="med"/>
          </a:ln>
        </p:spPr>
      </p:cxnSp>
      <p:cxnSp>
        <p:nvCxnSpPr>
          <p:cNvPr id="495" name="Google Shape;495;p56"/>
          <p:cNvCxnSpPr>
            <a:stCxn id="487" idx="0"/>
          </p:cNvCxnSpPr>
          <p:nvPr/>
        </p:nvCxnSpPr>
        <p:spPr>
          <a:xfrm rot="10800000" flipH="1">
            <a:off x="7720325" y="2831125"/>
            <a:ext cx="201300" cy="1438500"/>
          </a:xfrm>
          <a:prstGeom prst="straightConnector1">
            <a:avLst/>
          </a:prstGeom>
          <a:noFill/>
          <a:ln w="19050" cap="flat" cmpd="sng">
            <a:solidFill>
              <a:srgbClr val="FF9900"/>
            </a:solidFill>
            <a:prstDash val="solid"/>
            <a:round/>
            <a:headEnd type="none" w="med" len="med"/>
            <a:tailEnd type="triangle" w="med" len="med"/>
          </a:ln>
        </p:spPr>
      </p:cxnSp>
      <p:pic>
        <p:nvPicPr>
          <p:cNvPr id="496" name="Google Shape;496;p56"/>
          <p:cNvPicPr preferRelativeResize="0"/>
          <p:nvPr/>
        </p:nvPicPr>
        <p:blipFill>
          <a:blip r:embed="rId4">
            <a:alphaModFix/>
          </a:blip>
          <a:stretch>
            <a:fillRect/>
          </a:stretch>
        </p:blipFill>
        <p:spPr>
          <a:xfrm rot="1890020">
            <a:off x="7720219" y="2094170"/>
            <a:ext cx="491038" cy="31785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45</a:t>
            </a:fld>
            <a:endParaRPr>
              <a:solidFill>
                <a:schemeClr val="lt1"/>
              </a:solidFill>
            </a:endParaRPr>
          </a:p>
        </p:txBody>
      </p:sp>
      <p:sp>
        <p:nvSpPr>
          <p:cNvPr id="502" name="Google Shape;502;p57"/>
          <p:cNvSpPr txBox="1">
            <a:spLocks noGrp="1"/>
          </p:cNvSpPr>
          <p:nvPr>
            <p:ph type="title"/>
          </p:nvPr>
        </p:nvSpPr>
        <p:spPr>
          <a:xfrm>
            <a:off x="311700" y="1480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Budget</a:t>
            </a:r>
            <a:endParaRPr b="1">
              <a:solidFill>
                <a:schemeClr val="lt1"/>
              </a:solidFill>
              <a:latin typeface="Roboto Serif"/>
              <a:ea typeface="Roboto Serif"/>
              <a:cs typeface="Roboto Serif"/>
              <a:sym typeface="Roboto Serif"/>
            </a:endParaRPr>
          </a:p>
        </p:txBody>
      </p:sp>
      <p:graphicFrame>
        <p:nvGraphicFramePr>
          <p:cNvPr id="503" name="Google Shape;503;p57"/>
          <p:cNvGraphicFramePr/>
          <p:nvPr/>
        </p:nvGraphicFramePr>
        <p:xfrm>
          <a:off x="311700" y="3488675"/>
          <a:ext cx="3000000" cy="3000000"/>
        </p:xfrm>
        <a:graphic>
          <a:graphicData uri="http://schemas.openxmlformats.org/drawingml/2006/table">
            <a:tbl>
              <a:tblPr>
                <a:noFill/>
                <a:tableStyleId>{103DED2A-ED45-4940-BBBA-E226DF6C212A}</a:tableStyleId>
              </a:tblPr>
              <a:tblGrid>
                <a:gridCol w="1108275">
                  <a:extLst>
                    <a:ext uri="{9D8B030D-6E8A-4147-A177-3AD203B41FA5}">
                      <a16:colId xmlns:a16="http://schemas.microsoft.com/office/drawing/2014/main" val="20000"/>
                    </a:ext>
                  </a:extLst>
                </a:gridCol>
                <a:gridCol w="1108275">
                  <a:extLst>
                    <a:ext uri="{9D8B030D-6E8A-4147-A177-3AD203B41FA5}">
                      <a16:colId xmlns:a16="http://schemas.microsoft.com/office/drawing/2014/main" val="20001"/>
                    </a:ext>
                  </a:extLst>
                </a:gridCol>
                <a:gridCol w="1108275">
                  <a:extLst>
                    <a:ext uri="{9D8B030D-6E8A-4147-A177-3AD203B41FA5}">
                      <a16:colId xmlns:a16="http://schemas.microsoft.com/office/drawing/2014/main" val="20002"/>
                    </a:ext>
                  </a:extLst>
                </a:gridCol>
                <a:gridCol w="1108275">
                  <a:extLst>
                    <a:ext uri="{9D8B030D-6E8A-4147-A177-3AD203B41FA5}">
                      <a16:colId xmlns:a16="http://schemas.microsoft.com/office/drawing/2014/main" val="20003"/>
                    </a:ext>
                  </a:extLst>
                </a:gridCol>
                <a:gridCol w="1108275">
                  <a:extLst>
                    <a:ext uri="{9D8B030D-6E8A-4147-A177-3AD203B41FA5}">
                      <a16:colId xmlns:a16="http://schemas.microsoft.com/office/drawing/2014/main" val="20004"/>
                    </a:ext>
                  </a:extLst>
                </a:gridCol>
              </a:tblGrid>
              <a:tr h="353500">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 Spent ($)</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 Spent (%)</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Total Budget Spent*</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Remaining Balance</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$5,000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$2,059.92</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41.20%</a:t>
                      </a:r>
                      <a:endParaRPr sz="12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$5,129.92</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$2940.08</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04" name="Google Shape;504;p57"/>
          <p:cNvSpPr txBox="1"/>
          <p:nvPr/>
        </p:nvSpPr>
        <p:spPr>
          <a:xfrm>
            <a:off x="0" y="4788625"/>
            <a:ext cx="41679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 Includes items inherited from Crater Grader and Supervisor</a:t>
            </a:r>
            <a:endParaRPr sz="1000">
              <a:solidFill>
                <a:schemeClr val="lt1"/>
              </a:solidFill>
              <a:latin typeface="Roboto Serif"/>
              <a:ea typeface="Roboto Serif"/>
              <a:cs typeface="Roboto Serif"/>
              <a:sym typeface="Roboto Serif"/>
            </a:endParaRPr>
          </a:p>
        </p:txBody>
      </p:sp>
      <p:graphicFrame>
        <p:nvGraphicFramePr>
          <p:cNvPr id="505" name="Google Shape;505;p57"/>
          <p:cNvGraphicFramePr/>
          <p:nvPr/>
        </p:nvGraphicFramePr>
        <p:xfrm>
          <a:off x="311700" y="1076050"/>
          <a:ext cx="3000000" cy="3000000"/>
        </p:xfrm>
        <a:graphic>
          <a:graphicData uri="http://schemas.openxmlformats.org/drawingml/2006/table">
            <a:tbl>
              <a:tblPr>
                <a:noFill/>
                <a:tableStyleId>{103DED2A-ED45-4940-BBBA-E226DF6C212A}</a:tableStyleId>
              </a:tblPr>
              <a:tblGrid>
                <a:gridCol w="2143325">
                  <a:extLst>
                    <a:ext uri="{9D8B030D-6E8A-4147-A177-3AD203B41FA5}">
                      <a16:colId xmlns:a16="http://schemas.microsoft.com/office/drawing/2014/main" val="20000"/>
                    </a:ext>
                  </a:extLst>
                </a:gridCol>
                <a:gridCol w="1092075">
                  <a:extLst>
                    <a:ext uri="{9D8B030D-6E8A-4147-A177-3AD203B41FA5}">
                      <a16:colId xmlns:a16="http://schemas.microsoft.com/office/drawing/2014/main" val="20001"/>
                    </a:ext>
                  </a:extLst>
                </a:gridCol>
                <a:gridCol w="1092075">
                  <a:extLst>
                    <a:ext uri="{9D8B030D-6E8A-4147-A177-3AD203B41FA5}">
                      <a16:colId xmlns:a16="http://schemas.microsoft.com/office/drawing/2014/main" val="20002"/>
                    </a:ext>
                  </a:extLst>
                </a:gridCol>
              </a:tblGrid>
              <a:tr h="353500">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Major Items</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Units</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Total Price</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ZED 2i Stereo Camera</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1</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$562.00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DC/DC Power Converter</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1</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$315.51</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Planetary Gear Motors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4</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$239.96</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Linear Actuators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3</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$290.00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506" name="Google Shape;506;p57" title="Points scored"/>
          <p:cNvPicPr preferRelativeResize="0"/>
          <p:nvPr/>
        </p:nvPicPr>
        <p:blipFill>
          <a:blip r:embed="rId3">
            <a:alphaModFix/>
          </a:blip>
          <a:stretch>
            <a:fillRect/>
          </a:stretch>
        </p:blipFill>
        <p:spPr>
          <a:xfrm>
            <a:off x="4572003" y="720751"/>
            <a:ext cx="4476447" cy="2767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46</a:t>
            </a:fld>
            <a:endParaRPr>
              <a:solidFill>
                <a:schemeClr val="lt1"/>
              </a:solidFill>
            </a:endParaRPr>
          </a:p>
        </p:txBody>
      </p:sp>
      <p:sp>
        <p:nvSpPr>
          <p:cNvPr id="512" name="Google Shape;512;p58"/>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(Previously)</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Risk Summary</a:t>
            </a:r>
            <a:endParaRPr sz="2133" b="1">
              <a:solidFill>
                <a:schemeClr val="lt1"/>
              </a:solidFill>
              <a:latin typeface="Roboto Serif"/>
              <a:ea typeface="Roboto Serif"/>
              <a:cs typeface="Roboto Serif"/>
              <a:sym typeface="Roboto Serif"/>
            </a:endParaRPr>
          </a:p>
        </p:txBody>
      </p:sp>
      <p:grpSp>
        <p:nvGrpSpPr>
          <p:cNvPr id="513" name="Google Shape;513;p58"/>
          <p:cNvGrpSpPr/>
          <p:nvPr/>
        </p:nvGrpSpPr>
        <p:grpSpPr>
          <a:xfrm>
            <a:off x="1946375" y="853775"/>
            <a:ext cx="5251249" cy="4213524"/>
            <a:chOff x="1946375" y="625175"/>
            <a:chExt cx="5251249" cy="4213524"/>
          </a:xfrm>
        </p:grpSpPr>
        <p:pic>
          <p:nvPicPr>
            <p:cNvPr id="514" name="Google Shape;514;p58"/>
            <p:cNvPicPr preferRelativeResize="0"/>
            <p:nvPr/>
          </p:nvPicPr>
          <p:blipFill>
            <a:blip r:embed="rId3">
              <a:alphaModFix/>
            </a:blip>
            <a:stretch>
              <a:fillRect/>
            </a:stretch>
          </p:blipFill>
          <p:spPr>
            <a:xfrm>
              <a:off x="1946375" y="625175"/>
              <a:ext cx="5251249" cy="4213524"/>
            </a:xfrm>
            <a:prstGeom prst="rect">
              <a:avLst/>
            </a:prstGeom>
            <a:noFill/>
            <a:ln>
              <a:noFill/>
            </a:ln>
          </p:spPr>
        </p:pic>
        <p:sp>
          <p:nvSpPr>
            <p:cNvPr id="515" name="Google Shape;515;p58"/>
            <p:cNvSpPr txBox="1"/>
            <p:nvPr/>
          </p:nvSpPr>
          <p:spPr>
            <a:xfrm>
              <a:off x="5654800" y="2831388"/>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a:t>
              </a:r>
              <a:endParaRPr sz="1200" b="1">
                <a:solidFill>
                  <a:schemeClr val="dk2"/>
                </a:solidFill>
              </a:endParaRPr>
            </a:p>
          </p:txBody>
        </p:sp>
        <p:sp>
          <p:nvSpPr>
            <p:cNvPr id="516" name="Google Shape;516;p58"/>
            <p:cNvSpPr txBox="1"/>
            <p:nvPr/>
          </p:nvSpPr>
          <p:spPr>
            <a:xfrm>
              <a:off x="6247300" y="983363"/>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 R11</a:t>
              </a:r>
              <a:endParaRPr sz="1200" b="1">
                <a:solidFill>
                  <a:schemeClr val="dk2"/>
                </a:solidFill>
              </a:endParaRPr>
            </a:p>
          </p:txBody>
        </p:sp>
        <p:sp>
          <p:nvSpPr>
            <p:cNvPr id="517" name="Google Shape;517;p58"/>
            <p:cNvSpPr txBox="1"/>
            <p:nvPr/>
          </p:nvSpPr>
          <p:spPr>
            <a:xfrm>
              <a:off x="6247300" y="2234625"/>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a:t>
              </a:r>
              <a:endParaRPr sz="1200" b="1">
                <a:solidFill>
                  <a:schemeClr val="dk2"/>
                </a:solidFill>
              </a:endParaRPr>
            </a:p>
          </p:txBody>
        </p:sp>
        <p:sp>
          <p:nvSpPr>
            <p:cNvPr id="518" name="Google Shape;518;p58"/>
            <p:cNvSpPr txBox="1"/>
            <p:nvPr/>
          </p:nvSpPr>
          <p:spPr>
            <a:xfrm>
              <a:off x="4754200"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0000"/>
                  </a:solidFill>
                </a:rPr>
                <a:t>R4,</a:t>
              </a:r>
              <a:r>
                <a:rPr lang="en" sz="1200" b="1">
                  <a:solidFill>
                    <a:schemeClr val="dk2"/>
                  </a:solidFill>
                </a:rPr>
                <a:t> R19</a:t>
              </a:r>
              <a:endParaRPr sz="1200" b="1">
                <a:solidFill>
                  <a:schemeClr val="dk2"/>
                </a:solidFill>
              </a:endParaRPr>
            </a:p>
          </p:txBody>
        </p:sp>
        <p:sp>
          <p:nvSpPr>
            <p:cNvPr id="519" name="Google Shape;519;p58"/>
            <p:cNvSpPr txBox="1"/>
            <p:nvPr/>
          </p:nvSpPr>
          <p:spPr>
            <a:xfrm>
              <a:off x="4707100" y="2038738"/>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R5, R7,</a:t>
              </a:r>
              <a:endParaRPr sz="1200" b="1">
                <a:solidFill>
                  <a:schemeClr val="dk2"/>
                </a:solidFill>
              </a:endParaRPr>
            </a:p>
            <a:p>
              <a:pPr marL="0" lvl="0" indent="0" algn="l" rtl="0">
                <a:spcBef>
                  <a:spcPts val="0"/>
                </a:spcBef>
                <a:spcAft>
                  <a:spcPts val="0"/>
                </a:spcAft>
                <a:buNone/>
              </a:pPr>
              <a:r>
                <a:rPr lang="en" sz="1200" b="1">
                  <a:solidFill>
                    <a:schemeClr val="dk2"/>
                  </a:solidFill>
                </a:rPr>
                <a:t>R20, R23,</a:t>
              </a:r>
              <a:endParaRPr sz="1200" b="1">
                <a:solidFill>
                  <a:schemeClr val="dk2"/>
                </a:solidFill>
              </a:endParaRPr>
            </a:p>
            <a:p>
              <a:pPr marL="0" lvl="0" indent="0" algn="l" rtl="0">
                <a:spcBef>
                  <a:spcPts val="0"/>
                </a:spcBef>
                <a:spcAft>
                  <a:spcPts val="0"/>
                </a:spcAft>
                <a:buNone/>
              </a:pPr>
              <a:r>
                <a:rPr lang="en" sz="1200" b="1">
                  <a:solidFill>
                    <a:schemeClr val="dk2"/>
                  </a:solidFill>
                </a:rPr>
                <a:t>R26</a:t>
              </a:r>
              <a:endParaRPr sz="1200" b="1">
                <a:solidFill>
                  <a:schemeClr val="dk2"/>
                </a:solidFill>
              </a:endParaRPr>
            </a:p>
          </p:txBody>
        </p:sp>
        <p:sp>
          <p:nvSpPr>
            <p:cNvPr id="520" name="Google Shape;520;p58"/>
            <p:cNvSpPr txBox="1"/>
            <p:nvPr/>
          </p:nvSpPr>
          <p:spPr>
            <a:xfrm>
              <a:off x="55984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a:t>
              </a:r>
              <a:endParaRPr sz="1200" b="1">
                <a:solidFill>
                  <a:schemeClr val="dk2"/>
                </a:solidFill>
              </a:endParaRPr>
            </a:p>
          </p:txBody>
        </p:sp>
        <p:sp>
          <p:nvSpPr>
            <p:cNvPr id="521" name="Google Shape;521;p58"/>
            <p:cNvSpPr txBox="1"/>
            <p:nvPr/>
          </p:nvSpPr>
          <p:spPr>
            <a:xfrm>
              <a:off x="5446025"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R12, R24</a:t>
              </a:r>
              <a:endParaRPr sz="1200" b="1">
                <a:solidFill>
                  <a:schemeClr val="dk2"/>
                </a:solidFill>
              </a:endParaRPr>
            </a:p>
          </p:txBody>
        </p:sp>
        <p:sp>
          <p:nvSpPr>
            <p:cNvPr id="522" name="Google Shape;522;p58"/>
            <p:cNvSpPr txBox="1"/>
            <p:nvPr/>
          </p:nvSpPr>
          <p:spPr>
            <a:xfrm>
              <a:off x="48973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523" name="Google Shape;523;p58"/>
            <p:cNvSpPr txBox="1"/>
            <p:nvPr/>
          </p:nvSpPr>
          <p:spPr>
            <a:xfrm>
              <a:off x="5598425" y="22315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R16</a:t>
              </a:r>
              <a:endParaRPr sz="1200" b="1">
                <a:solidFill>
                  <a:schemeClr val="dk2"/>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47</a:t>
            </a:fld>
            <a:endParaRPr>
              <a:solidFill>
                <a:schemeClr val="lt1"/>
              </a:solidFill>
            </a:endParaRPr>
          </a:p>
        </p:txBody>
      </p:sp>
      <p:sp>
        <p:nvSpPr>
          <p:cNvPr id="529" name="Google Shape;529;p59"/>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Risk Summary</a:t>
            </a:r>
            <a:endParaRPr sz="2133" b="1">
              <a:solidFill>
                <a:schemeClr val="lt1"/>
              </a:solidFill>
              <a:latin typeface="Roboto Serif"/>
              <a:ea typeface="Roboto Serif"/>
              <a:cs typeface="Roboto Serif"/>
              <a:sym typeface="Roboto Serif"/>
            </a:endParaRPr>
          </a:p>
        </p:txBody>
      </p:sp>
      <p:grpSp>
        <p:nvGrpSpPr>
          <p:cNvPr id="530" name="Google Shape;530;p59"/>
          <p:cNvGrpSpPr/>
          <p:nvPr/>
        </p:nvGrpSpPr>
        <p:grpSpPr>
          <a:xfrm>
            <a:off x="1946375" y="853775"/>
            <a:ext cx="5251249" cy="4213524"/>
            <a:chOff x="1946375" y="625175"/>
            <a:chExt cx="5251249" cy="4213524"/>
          </a:xfrm>
        </p:grpSpPr>
        <p:pic>
          <p:nvPicPr>
            <p:cNvPr id="531" name="Google Shape;531;p59"/>
            <p:cNvPicPr preferRelativeResize="0"/>
            <p:nvPr/>
          </p:nvPicPr>
          <p:blipFill>
            <a:blip r:embed="rId3">
              <a:alphaModFix/>
            </a:blip>
            <a:stretch>
              <a:fillRect/>
            </a:stretch>
          </p:blipFill>
          <p:spPr>
            <a:xfrm>
              <a:off x="1946375" y="625175"/>
              <a:ext cx="5251249" cy="4213524"/>
            </a:xfrm>
            <a:prstGeom prst="rect">
              <a:avLst/>
            </a:prstGeom>
            <a:noFill/>
            <a:ln>
              <a:noFill/>
            </a:ln>
          </p:spPr>
        </p:pic>
        <p:sp>
          <p:nvSpPr>
            <p:cNvPr id="532" name="Google Shape;532;p59"/>
            <p:cNvSpPr txBox="1"/>
            <p:nvPr/>
          </p:nvSpPr>
          <p:spPr>
            <a:xfrm>
              <a:off x="5654800" y="2831388"/>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a:t>
              </a:r>
              <a:endParaRPr sz="1200" b="1">
                <a:solidFill>
                  <a:schemeClr val="dk2"/>
                </a:solidFill>
              </a:endParaRPr>
            </a:p>
          </p:txBody>
        </p:sp>
        <p:sp>
          <p:nvSpPr>
            <p:cNvPr id="533" name="Google Shape;533;p59"/>
            <p:cNvSpPr txBox="1"/>
            <p:nvPr/>
          </p:nvSpPr>
          <p:spPr>
            <a:xfrm>
              <a:off x="6247300" y="983363"/>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 R11</a:t>
              </a:r>
              <a:endParaRPr sz="1200" b="1">
                <a:solidFill>
                  <a:schemeClr val="dk2"/>
                </a:solidFill>
              </a:endParaRPr>
            </a:p>
          </p:txBody>
        </p:sp>
        <p:sp>
          <p:nvSpPr>
            <p:cNvPr id="534" name="Google Shape;534;p59"/>
            <p:cNvSpPr txBox="1"/>
            <p:nvPr/>
          </p:nvSpPr>
          <p:spPr>
            <a:xfrm>
              <a:off x="6247300" y="2234625"/>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a:t>
              </a:r>
              <a:endParaRPr sz="1200" b="1">
                <a:solidFill>
                  <a:schemeClr val="dk2"/>
                </a:solidFill>
              </a:endParaRPr>
            </a:p>
          </p:txBody>
        </p:sp>
        <p:sp>
          <p:nvSpPr>
            <p:cNvPr id="535" name="Google Shape;535;p59"/>
            <p:cNvSpPr txBox="1"/>
            <p:nvPr/>
          </p:nvSpPr>
          <p:spPr>
            <a:xfrm>
              <a:off x="4754200"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R19</a:t>
              </a:r>
              <a:endParaRPr sz="1200" b="1">
                <a:solidFill>
                  <a:schemeClr val="dk2"/>
                </a:solidFill>
              </a:endParaRPr>
            </a:p>
          </p:txBody>
        </p:sp>
        <p:sp>
          <p:nvSpPr>
            <p:cNvPr id="536" name="Google Shape;536;p59"/>
            <p:cNvSpPr txBox="1"/>
            <p:nvPr/>
          </p:nvSpPr>
          <p:spPr>
            <a:xfrm>
              <a:off x="4707100" y="2038738"/>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R5, R7,</a:t>
              </a:r>
              <a:endParaRPr sz="1200" b="1">
                <a:solidFill>
                  <a:schemeClr val="dk2"/>
                </a:solidFill>
              </a:endParaRPr>
            </a:p>
            <a:p>
              <a:pPr marL="0" lvl="0" indent="0" algn="l" rtl="0">
                <a:spcBef>
                  <a:spcPts val="0"/>
                </a:spcBef>
                <a:spcAft>
                  <a:spcPts val="0"/>
                </a:spcAft>
                <a:buNone/>
              </a:pPr>
              <a:r>
                <a:rPr lang="en" sz="1200" b="1">
                  <a:solidFill>
                    <a:schemeClr val="dk2"/>
                  </a:solidFill>
                </a:rPr>
                <a:t>R20, R23,</a:t>
              </a:r>
              <a:endParaRPr sz="1200" b="1">
                <a:solidFill>
                  <a:schemeClr val="dk2"/>
                </a:solidFill>
              </a:endParaRPr>
            </a:p>
            <a:p>
              <a:pPr marL="0" lvl="0" indent="0" algn="l" rtl="0">
                <a:spcBef>
                  <a:spcPts val="0"/>
                </a:spcBef>
                <a:spcAft>
                  <a:spcPts val="0"/>
                </a:spcAft>
                <a:buNone/>
              </a:pPr>
              <a:r>
                <a:rPr lang="en" sz="1200" b="1">
                  <a:solidFill>
                    <a:schemeClr val="dk2"/>
                  </a:solidFill>
                </a:rPr>
                <a:t>R26, </a:t>
              </a:r>
              <a:r>
                <a:rPr lang="en" sz="1200" b="1">
                  <a:solidFill>
                    <a:srgbClr val="0000FF"/>
                  </a:solidFill>
                </a:rPr>
                <a:t>R27</a:t>
              </a:r>
              <a:endParaRPr sz="1200" b="1">
                <a:solidFill>
                  <a:srgbClr val="0000FF"/>
                </a:solidFill>
              </a:endParaRPr>
            </a:p>
          </p:txBody>
        </p:sp>
        <p:sp>
          <p:nvSpPr>
            <p:cNvPr id="537" name="Google Shape;537;p59"/>
            <p:cNvSpPr txBox="1"/>
            <p:nvPr/>
          </p:nvSpPr>
          <p:spPr>
            <a:xfrm>
              <a:off x="55984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a:t>
              </a:r>
              <a:endParaRPr sz="1200" b="1">
                <a:solidFill>
                  <a:schemeClr val="dk2"/>
                </a:solidFill>
              </a:endParaRPr>
            </a:p>
          </p:txBody>
        </p:sp>
        <p:sp>
          <p:nvSpPr>
            <p:cNvPr id="538" name="Google Shape;538;p59"/>
            <p:cNvSpPr txBox="1"/>
            <p:nvPr/>
          </p:nvSpPr>
          <p:spPr>
            <a:xfrm>
              <a:off x="5446025"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R12, R24</a:t>
              </a:r>
              <a:endParaRPr sz="1200" b="1">
                <a:solidFill>
                  <a:srgbClr val="0000FF"/>
                </a:solidFill>
              </a:endParaRPr>
            </a:p>
          </p:txBody>
        </p:sp>
        <p:sp>
          <p:nvSpPr>
            <p:cNvPr id="539" name="Google Shape;539;p59"/>
            <p:cNvSpPr txBox="1"/>
            <p:nvPr/>
          </p:nvSpPr>
          <p:spPr>
            <a:xfrm>
              <a:off x="48973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540" name="Google Shape;540;p59"/>
            <p:cNvSpPr txBox="1"/>
            <p:nvPr/>
          </p:nvSpPr>
          <p:spPr>
            <a:xfrm>
              <a:off x="5598425" y="22315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R16, </a:t>
              </a:r>
              <a:r>
                <a:rPr lang="en" sz="1200" b="1">
                  <a:solidFill>
                    <a:srgbClr val="0000FF"/>
                  </a:solidFill>
                </a:rPr>
                <a:t>R28</a:t>
              </a:r>
              <a:endParaRPr sz="1200" b="1">
                <a:solidFill>
                  <a:srgbClr val="0000FF"/>
                </a:solidFill>
              </a:endParaRPr>
            </a:p>
          </p:txBody>
        </p:sp>
      </p:grpSp>
      <p:sp>
        <p:nvSpPr>
          <p:cNvPr id="541" name="Google Shape;541;p59"/>
          <p:cNvSpPr txBox="1"/>
          <p:nvPr/>
        </p:nvSpPr>
        <p:spPr>
          <a:xfrm>
            <a:off x="6270250" y="18681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rPr>
              <a:t>R30</a:t>
            </a:r>
            <a:endParaRPr sz="1200" b="1">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48</a:t>
            </a:fld>
            <a:endParaRPr>
              <a:solidFill>
                <a:schemeClr val="lt1"/>
              </a:solidFill>
            </a:endParaRPr>
          </a:p>
        </p:txBody>
      </p:sp>
      <p:sp>
        <p:nvSpPr>
          <p:cNvPr id="547" name="Google Shape;547;p60"/>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Reduced Risk Summary</a:t>
            </a:r>
            <a:endParaRPr sz="2133" b="1">
              <a:solidFill>
                <a:schemeClr val="lt1"/>
              </a:solidFill>
              <a:latin typeface="Roboto Serif"/>
              <a:ea typeface="Roboto Serif"/>
              <a:cs typeface="Roboto Serif"/>
              <a:sym typeface="Roboto Serif"/>
            </a:endParaRPr>
          </a:p>
        </p:txBody>
      </p:sp>
      <p:grpSp>
        <p:nvGrpSpPr>
          <p:cNvPr id="548" name="Google Shape;548;p60"/>
          <p:cNvGrpSpPr/>
          <p:nvPr/>
        </p:nvGrpSpPr>
        <p:grpSpPr>
          <a:xfrm>
            <a:off x="1946375" y="843300"/>
            <a:ext cx="5251249" cy="4213524"/>
            <a:chOff x="1946375" y="701375"/>
            <a:chExt cx="5251249" cy="4213524"/>
          </a:xfrm>
        </p:grpSpPr>
        <p:pic>
          <p:nvPicPr>
            <p:cNvPr id="549" name="Google Shape;549;p60"/>
            <p:cNvPicPr preferRelativeResize="0"/>
            <p:nvPr/>
          </p:nvPicPr>
          <p:blipFill>
            <a:blip r:embed="rId3">
              <a:alphaModFix/>
            </a:blip>
            <a:stretch>
              <a:fillRect/>
            </a:stretch>
          </p:blipFill>
          <p:spPr>
            <a:xfrm>
              <a:off x="1946375" y="701375"/>
              <a:ext cx="5251249" cy="4213524"/>
            </a:xfrm>
            <a:prstGeom prst="rect">
              <a:avLst/>
            </a:prstGeom>
            <a:noFill/>
            <a:ln>
              <a:noFill/>
            </a:ln>
          </p:spPr>
        </p:pic>
        <p:sp>
          <p:nvSpPr>
            <p:cNvPr id="550" name="Google Shape;550;p60"/>
            <p:cNvSpPr txBox="1"/>
            <p:nvPr/>
          </p:nvSpPr>
          <p:spPr>
            <a:xfrm>
              <a:off x="5499125" y="3420700"/>
              <a:ext cx="7911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 R16</a:t>
              </a:r>
              <a:endParaRPr sz="1200" b="1">
                <a:solidFill>
                  <a:schemeClr val="dk2"/>
                </a:solidFill>
              </a:endParaRPr>
            </a:p>
          </p:txBody>
        </p:sp>
        <p:sp>
          <p:nvSpPr>
            <p:cNvPr id="551" name="Google Shape;551;p60"/>
            <p:cNvSpPr txBox="1"/>
            <p:nvPr/>
          </p:nvSpPr>
          <p:spPr>
            <a:xfrm>
              <a:off x="6223275" y="2762450"/>
              <a:ext cx="7443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 R11</a:t>
              </a:r>
              <a:endParaRPr sz="1200" b="1">
                <a:solidFill>
                  <a:schemeClr val="dk2"/>
                </a:solidFill>
              </a:endParaRPr>
            </a:p>
          </p:txBody>
        </p:sp>
        <p:sp>
          <p:nvSpPr>
            <p:cNvPr id="552" name="Google Shape;552;p60"/>
            <p:cNvSpPr txBox="1"/>
            <p:nvPr/>
          </p:nvSpPr>
          <p:spPr>
            <a:xfrm>
              <a:off x="3972700" y="2714900"/>
              <a:ext cx="791100" cy="6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R5,</a:t>
              </a:r>
              <a:endParaRPr sz="1000" b="1">
                <a:solidFill>
                  <a:schemeClr val="dk2"/>
                </a:solidFill>
              </a:endParaRPr>
            </a:p>
            <a:p>
              <a:pPr marL="0" lvl="0" indent="0" algn="l" rtl="0">
                <a:spcBef>
                  <a:spcPts val="0"/>
                </a:spcBef>
                <a:spcAft>
                  <a:spcPts val="0"/>
                </a:spcAft>
                <a:buNone/>
              </a:pPr>
              <a:r>
                <a:rPr lang="en" sz="1000" b="1">
                  <a:solidFill>
                    <a:schemeClr val="dk2"/>
                  </a:solidFill>
                </a:rPr>
                <a:t>R12, R19, R23, </a:t>
              </a:r>
              <a:r>
                <a:rPr lang="en" sz="1000" b="1">
                  <a:solidFill>
                    <a:srgbClr val="0000FF"/>
                  </a:solidFill>
                </a:rPr>
                <a:t>R27</a:t>
              </a:r>
              <a:endParaRPr sz="1000" b="1">
                <a:solidFill>
                  <a:srgbClr val="0000FF"/>
                </a:solidFill>
              </a:endParaRPr>
            </a:p>
          </p:txBody>
        </p:sp>
        <p:sp>
          <p:nvSpPr>
            <p:cNvPr id="553" name="Google Shape;553;p60"/>
            <p:cNvSpPr txBox="1"/>
            <p:nvPr/>
          </p:nvSpPr>
          <p:spPr>
            <a:xfrm>
              <a:off x="4215100"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R7</a:t>
              </a:r>
              <a:endParaRPr sz="1200" b="1">
                <a:solidFill>
                  <a:schemeClr val="dk2"/>
                </a:solidFill>
              </a:endParaRPr>
            </a:p>
          </p:txBody>
        </p:sp>
        <p:sp>
          <p:nvSpPr>
            <p:cNvPr id="554" name="Google Shape;554;p60"/>
            <p:cNvSpPr txBox="1"/>
            <p:nvPr/>
          </p:nvSpPr>
          <p:spPr>
            <a:xfrm>
              <a:off x="5620325"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a:t>
              </a:r>
              <a:endParaRPr sz="1200" b="1">
                <a:solidFill>
                  <a:schemeClr val="dk2"/>
                </a:solidFill>
              </a:endParaRPr>
            </a:p>
          </p:txBody>
        </p:sp>
        <p:sp>
          <p:nvSpPr>
            <p:cNvPr id="555" name="Google Shape;555;p60"/>
            <p:cNvSpPr txBox="1"/>
            <p:nvPr/>
          </p:nvSpPr>
          <p:spPr>
            <a:xfrm>
              <a:off x="4900900"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556" name="Google Shape;556;p60"/>
            <p:cNvSpPr txBox="1"/>
            <p:nvPr/>
          </p:nvSpPr>
          <p:spPr>
            <a:xfrm>
              <a:off x="4900888"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R20</a:t>
              </a:r>
              <a:endParaRPr sz="1200" b="1">
                <a:solidFill>
                  <a:schemeClr val="dk2"/>
                </a:solidFill>
              </a:endParaRPr>
            </a:p>
          </p:txBody>
        </p:sp>
        <p:sp>
          <p:nvSpPr>
            <p:cNvPr id="557" name="Google Shape;557;p60"/>
            <p:cNvSpPr txBox="1"/>
            <p:nvPr/>
          </p:nvSpPr>
          <p:spPr>
            <a:xfrm>
              <a:off x="5620313"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R24, </a:t>
              </a:r>
              <a:r>
                <a:rPr lang="en" sz="1200" b="1">
                  <a:solidFill>
                    <a:srgbClr val="0000FF"/>
                  </a:solidFill>
                </a:rPr>
                <a:t>R28</a:t>
              </a:r>
              <a:endParaRPr sz="1200" b="1">
                <a:solidFill>
                  <a:srgbClr val="0000FF"/>
                </a:solidFill>
              </a:endParaRPr>
            </a:p>
          </p:txBody>
        </p:sp>
        <p:sp>
          <p:nvSpPr>
            <p:cNvPr id="558" name="Google Shape;558;p60"/>
            <p:cNvSpPr txBox="1"/>
            <p:nvPr/>
          </p:nvSpPr>
          <p:spPr>
            <a:xfrm>
              <a:off x="4900888"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R26</a:t>
              </a:r>
              <a:endParaRPr sz="1200" b="1">
                <a:solidFill>
                  <a:schemeClr val="dk2"/>
                </a:solidFill>
              </a:endParaRPr>
            </a:p>
          </p:txBody>
        </p:sp>
      </p:grpSp>
      <p:sp>
        <p:nvSpPr>
          <p:cNvPr id="559" name="Google Shape;559;p60"/>
          <p:cNvSpPr txBox="1"/>
          <p:nvPr/>
        </p:nvSpPr>
        <p:spPr>
          <a:xfrm>
            <a:off x="6271525" y="2387100"/>
            <a:ext cx="54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R2, </a:t>
            </a:r>
            <a:r>
              <a:rPr lang="en" sz="1200" b="1">
                <a:solidFill>
                  <a:srgbClr val="0000FF"/>
                </a:solidFill>
              </a:rPr>
              <a:t>R30</a:t>
            </a:r>
            <a:endParaRPr>
              <a:solidFill>
                <a:srgbClr val="0000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graphicFrame>
        <p:nvGraphicFramePr>
          <p:cNvPr id="565" name="Google Shape;565;p61"/>
          <p:cNvGraphicFramePr/>
          <p:nvPr/>
        </p:nvGraphicFramePr>
        <p:xfrm>
          <a:off x="113425" y="913825"/>
          <a:ext cx="3000000" cy="3000000"/>
        </p:xfrm>
        <a:graphic>
          <a:graphicData uri="http://schemas.openxmlformats.org/drawingml/2006/table">
            <a:tbl>
              <a:tblPr>
                <a:noFill/>
                <a:tableStyleId>{AC578167-EF5D-4945-B07D-1B45562BFA20}</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R2</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Dozer tool planner takes longer than expected to deliver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Simson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Implementation and integration of the Dozer tool planner takes longer than expected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3/9/2024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Unable to meet SVD deadline and potential requirements change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Shift requirements for SVD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Updated performance requirements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11/28/2024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11/28/2024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584150">
                <a:tc gridSpan="2">
                  <a:txBody>
                    <a:bodyPr/>
                    <a:lstStyle/>
                    <a:p>
                      <a:pPr marL="0" lvl="0" indent="0" algn="l" rtl="0">
                        <a:lnSpc>
                          <a:spcPct val="115000"/>
                        </a:lnSpc>
                        <a:spcBef>
                          <a:spcPts val="0"/>
                        </a:spcBef>
                        <a:spcAft>
                          <a:spcPts val="0"/>
                        </a:spcAft>
                        <a:buNone/>
                      </a:pPr>
                      <a:r>
                        <a:rPr lang="en" sz="1100">
                          <a:solidFill>
                            <a:schemeClr val="lt1"/>
                          </a:solidFill>
                        </a:rPr>
                        <a:t>Potentially use off-the-shelf code if available, preferably from CraterGrader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 integration of off-the-shelf components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sp>
        <p:nvSpPr>
          <p:cNvPr id="566" name="Google Shape;566;p61"/>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Previous Risks</a:t>
            </a:r>
            <a:endParaRPr b="1">
              <a:solidFill>
                <a:schemeClr val="lt1"/>
              </a:solidFill>
              <a:latin typeface="Roboto Serif"/>
              <a:ea typeface="Roboto Serif"/>
              <a:cs typeface="Roboto Serif"/>
              <a:sym typeface="Roboto Serif"/>
            </a:endParaRPr>
          </a:p>
        </p:txBody>
      </p:sp>
      <p:pic>
        <p:nvPicPr>
          <p:cNvPr id="567" name="Google Shape;567;p61"/>
          <p:cNvPicPr preferRelativeResize="0"/>
          <p:nvPr/>
        </p:nvPicPr>
        <p:blipFill>
          <a:blip r:embed="rId3">
            <a:alphaModFix/>
          </a:blip>
          <a:stretch>
            <a:fillRect/>
          </a:stretch>
        </p:blipFill>
        <p:spPr>
          <a:xfrm>
            <a:off x="6473500" y="1135400"/>
            <a:ext cx="2557051" cy="2051754"/>
          </a:xfrm>
          <a:prstGeom prst="rect">
            <a:avLst/>
          </a:prstGeom>
          <a:noFill/>
          <a:ln>
            <a:noFill/>
          </a:ln>
        </p:spPr>
      </p:pic>
      <p:sp>
        <p:nvSpPr>
          <p:cNvPr id="568" name="Google Shape;568;p61"/>
          <p:cNvSpPr/>
          <p:nvPr/>
        </p:nvSpPr>
        <p:spPr>
          <a:xfrm>
            <a:off x="8622450" y="1281100"/>
            <a:ext cx="248700" cy="2421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9" name="Google Shape;569;p61"/>
          <p:cNvSpPr/>
          <p:nvPr/>
        </p:nvSpPr>
        <p:spPr>
          <a:xfrm>
            <a:off x="8622450" y="1874325"/>
            <a:ext cx="248700" cy="2421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rgbClr val="000000"/>
              </a:buClr>
              <a:buSzPct val="35357"/>
              <a:buFont typeface="Arial"/>
              <a:buNone/>
            </a:pPr>
            <a:r>
              <a:rPr lang="en" b="1">
                <a:solidFill>
                  <a:schemeClr val="lt2"/>
                </a:solidFill>
                <a:latin typeface="Roboto Serif"/>
                <a:ea typeface="Roboto Serif"/>
                <a:cs typeface="Roboto Serif"/>
                <a:sym typeface="Roboto Serif"/>
              </a:rPr>
              <a:t>The Project</a:t>
            </a:r>
            <a:r>
              <a:rPr lang="en">
                <a:solidFill>
                  <a:schemeClr val="lt2"/>
                </a:solidFill>
                <a:latin typeface="Roboto Serif"/>
                <a:ea typeface="Roboto Serif"/>
                <a:cs typeface="Roboto Serif"/>
                <a:sym typeface="Roboto Serif"/>
              </a:rPr>
              <a:t>: </a:t>
            </a:r>
            <a:r>
              <a:rPr lang="en">
                <a:solidFill>
                  <a:srgbClr val="FFD700"/>
                </a:solidFill>
                <a:latin typeface="Roboto Serif"/>
                <a:ea typeface="Roboto Serif"/>
                <a:cs typeface="Roboto Serif"/>
                <a:sym typeface="Roboto Serif"/>
              </a:rPr>
              <a:t>Lunar ROADSTER</a:t>
            </a:r>
            <a:endParaRPr>
              <a:solidFill>
                <a:srgbClr val="FFD700"/>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endParaRPr>
          </a:p>
        </p:txBody>
      </p:sp>
      <p:sp>
        <p:nvSpPr>
          <p:cNvPr id="110" name="Google Shape;110;p17"/>
          <p:cNvSpPr txBox="1">
            <a:spLocks noGrp="1"/>
          </p:cNvSpPr>
          <p:nvPr>
            <p:ph type="body" idx="1"/>
          </p:nvPr>
        </p:nvSpPr>
        <p:spPr>
          <a:xfrm>
            <a:off x="205450" y="992075"/>
            <a:ext cx="3742500" cy="3696000"/>
          </a:xfrm>
          <a:prstGeom prst="rect">
            <a:avLst/>
          </a:prstGeom>
        </p:spPr>
        <p:txBody>
          <a:bodyPr spcFirstLastPara="1" wrap="square" lIns="91425" tIns="91425" rIns="91425" bIns="91425" anchor="t" anchorCtr="0">
            <a:normAutofit fontScale="77500" lnSpcReduction="20000"/>
          </a:bodyPr>
          <a:lstStyle/>
          <a:p>
            <a:pPr marL="0" lvl="0" indent="0" algn="just" rtl="0">
              <a:spcBef>
                <a:spcPts val="0"/>
              </a:spcBef>
              <a:spcAft>
                <a:spcPts val="0"/>
              </a:spcAft>
              <a:buNone/>
            </a:pPr>
            <a:r>
              <a:rPr lang="en" sz="1700">
                <a:solidFill>
                  <a:schemeClr val="lt1"/>
                </a:solidFill>
                <a:latin typeface="Roboto Serif"/>
                <a:ea typeface="Roboto Serif"/>
                <a:cs typeface="Roboto Serif"/>
                <a:sym typeface="Roboto Serif"/>
              </a:rPr>
              <a:t>An autonomous </a:t>
            </a:r>
            <a:r>
              <a:rPr lang="en" sz="1700">
                <a:solidFill>
                  <a:srgbClr val="FFFF00"/>
                </a:solidFill>
                <a:latin typeface="Roboto Serif"/>
                <a:ea typeface="Roboto Serif"/>
                <a:cs typeface="Roboto Serif"/>
                <a:sym typeface="Roboto Serif"/>
              </a:rPr>
              <a:t>moon-working</a:t>
            </a:r>
            <a:r>
              <a:rPr lang="en" sz="1700">
                <a:solidFill>
                  <a:schemeClr val="lt1"/>
                </a:solidFill>
                <a:latin typeface="Roboto Serif"/>
                <a:ea typeface="Roboto Serif"/>
                <a:cs typeface="Roboto Serif"/>
                <a:sym typeface="Roboto Serif"/>
              </a:rPr>
              <a:t> rover capable of finding ideal exploration routes and creating traversable surface trails. </a:t>
            </a:r>
            <a:endParaRPr sz="1700">
              <a:solidFill>
                <a:schemeClr val="lt1"/>
              </a:solidFill>
              <a:latin typeface="Roboto Serif"/>
              <a:ea typeface="Roboto Serif"/>
              <a:cs typeface="Roboto Serif"/>
              <a:sym typeface="Roboto Serif"/>
            </a:endParaRPr>
          </a:p>
          <a:p>
            <a:pPr marL="0" lvl="0" indent="0" algn="just" rtl="0">
              <a:spcBef>
                <a:spcPts val="1200"/>
              </a:spcBef>
              <a:spcAft>
                <a:spcPts val="0"/>
              </a:spcAft>
              <a:buNone/>
            </a:pPr>
            <a:r>
              <a:rPr lang="en" sz="1700">
                <a:solidFill>
                  <a:schemeClr val="lt1"/>
                </a:solidFill>
                <a:latin typeface="Roboto Serif"/>
                <a:ea typeface="Roboto Serif"/>
                <a:cs typeface="Roboto Serif"/>
                <a:sym typeface="Roboto Serif"/>
              </a:rPr>
              <a:t>By </a:t>
            </a:r>
            <a:r>
              <a:rPr lang="en" sz="1700">
                <a:solidFill>
                  <a:srgbClr val="FFFF00"/>
                </a:solidFill>
                <a:latin typeface="Roboto Serif"/>
                <a:ea typeface="Roboto Serif"/>
                <a:cs typeface="Roboto Serif"/>
                <a:sym typeface="Roboto Serif"/>
              </a:rPr>
              <a:t>grooming trail paths</a:t>
            </a:r>
            <a:r>
              <a:rPr lang="en" sz="1700">
                <a:solidFill>
                  <a:schemeClr val="lt1"/>
                </a:solidFill>
                <a:latin typeface="Roboto Serif"/>
                <a:ea typeface="Roboto Serif"/>
                <a:cs typeface="Roboto Serif"/>
                <a:sym typeface="Roboto Serif"/>
              </a:rPr>
              <a:t>, rovers with less traversing capabilities will be able to travel at higher speeds and higher power efficiencies. </a:t>
            </a:r>
            <a:endParaRPr sz="1700">
              <a:solidFill>
                <a:schemeClr val="lt1"/>
              </a:solidFill>
              <a:latin typeface="Roboto Serif"/>
              <a:ea typeface="Roboto Serif"/>
              <a:cs typeface="Roboto Serif"/>
              <a:sym typeface="Roboto Serif"/>
            </a:endParaRPr>
          </a:p>
          <a:p>
            <a:pPr marL="0" lvl="0" indent="0" algn="just" rtl="0">
              <a:spcBef>
                <a:spcPts val="1200"/>
              </a:spcBef>
              <a:spcAft>
                <a:spcPts val="0"/>
              </a:spcAft>
              <a:buNone/>
            </a:pPr>
            <a:r>
              <a:rPr lang="en" sz="1700">
                <a:solidFill>
                  <a:schemeClr val="lt1"/>
                </a:solidFill>
                <a:latin typeface="Roboto Serif"/>
                <a:ea typeface="Roboto Serif"/>
                <a:cs typeface="Roboto Serif"/>
                <a:sym typeface="Roboto Serif"/>
              </a:rPr>
              <a:t>A traversable and circuitous trail path will allow rovers to </a:t>
            </a:r>
            <a:r>
              <a:rPr lang="en" sz="1700">
                <a:solidFill>
                  <a:srgbClr val="FFFF00"/>
                </a:solidFill>
                <a:latin typeface="Roboto Serif"/>
                <a:ea typeface="Roboto Serif"/>
                <a:cs typeface="Roboto Serif"/>
                <a:sym typeface="Roboto Serif"/>
              </a:rPr>
              <a:t>maintain sun-synchronicity</a:t>
            </a:r>
            <a:r>
              <a:rPr lang="en" sz="1700">
                <a:solidFill>
                  <a:schemeClr val="lt1"/>
                </a:solidFill>
                <a:latin typeface="Roboto Serif"/>
                <a:ea typeface="Roboto Serif"/>
                <a:cs typeface="Roboto Serif"/>
                <a:sym typeface="Roboto Serif"/>
              </a:rPr>
              <a:t>, thereby allowing machines to run for much longer. </a:t>
            </a:r>
            <a:endParaRPr sz="1700">
              <a:solidFill>
                <a:schemeClr val="lt1"/>
              </a:solidFill>
              <a:latin typeface="Roboto Serif"/>
              <a:ea typeface="Roboto Serif"/>
              <a:cs typeface="Roboto Serif"/>
              <a:sym typeface="Roboto Serif"/>
            </a:endParaRPr>
          </a:p>
          <a:p>
            <a:pPr marL="0" lvl="0" indent="0" algn="just" rtl="0">
              <a:spcBef>
                <a:spcPts val="1200"/>
              </a:spcBef>
              <a:spcAft>
                <a:spcPts val="1200"/>
              </a:spcAft>
              <a:buNone/>
            </a:pPr>
            <a:r>
              <a:rPr lang="en" sz="1700">
                <a:solidFill>
                  <a:schemeClr val="lt1"/>
                </a:solidFill>
                <a:latin typeface="Roboto Serif"/>
                <a:ea typeface="Roboto Serif"/>
                <a:cs typeface="Roboto Serif"/>
                <a:sym typeface="Roboto Serif"/>
              </a:rPr>
              <a:t>The groomed trails will become the  </a:t>
            </a:r>
            <a:r>
              <a:rPr lang="en" sz="1700">
                <a:solidFill>
                  <a:srgbClr val="FFFF00"/>
                </a:solidFill>
                <a:latin typeface="Roboto Serif"/>
                <a:ea typeface="Roboto Serif"/>
                <a:cs typeface="Roboto Serif"/>
                <a:sym typeface="Roboto Serif"/>
              </a:rPr>
              <a:t>backbone for colonization</a:t>
            </a:r>
            <a:r>
              <a:rPr lang="en" sz="1700">
                <a:solidFill>
                  <a:schemeClr val="lt1"/>
                </a:solidFill>
                <a:latin typeface="Roboto Serif"/>
                <a:ea typeface="Roboto Serif"/>
                <a:cs typeface="Roboto Serif"/>
                <a:sym typeface="Roboto Serif"/>
              </a:rPr>
              <a:t> of the Moon by enabling transportation, logistics and enterprise development. </a:t>
            </a:r>
            <a:endParaRPr sz="1700">
              <a:solidFill>
                <a:schemeClr val="lt1"/>
              </a:solidFill>
              <a:latin typeface="Roboto Serif"/>
              <a:ea typeface="Roboto Serif"/>
              <a:cs typeface="Roboto Serif"/>
              <a:sym typeface="Roboto Serif"/>
            </a:endParaRPr>
          </a:p>
        </p:txBody>
      </p:sp>
      <p:pic>
        <p:nvPicPr>
          <p:cNvPr id="111" name="Google Shape;111;p17"/>
          <p:cNvPicPr preferRelativeResize="0"/>
          <p:nvPr/>
        </p:nvPicPr>
        <p:blipFill>
          <a:blip r:embed="rId3">
            <a:alphaModFix/>
          </a:blip>
          <a:stretch>
            <a:fillRect/>
          </a:stretch>
        </p:blipFill>
        <p:spPr>
          <a:xfrm>
            <a:off x="4082550" y="1442550"/>
            <a:ext cx="4891300" cy="2795028"/>
          </a:xfrm>
          <a:prstGeom prst="rect">
            <a:avLst/>
          </a:prstGeom>
          <a:noFill/>
          <a:ln>
            <a:noFill/>
          </a:ln>
        </p:spPr>
      </p:pic>
      <p:sp>
        <p:nvSpPr>
          <p:cNvPr id="112" name="Google Shape;11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aphicFrame>
        <p:nvGraphicFramePr>
          <p:cNvPr id="575" name="Google Shape;575;p62"/>
          <p:cNvGraphicFramePr/>
          <p:nvPr/>
        </p:nvGraphicFramePr>
        <p:xfrm>
          <a:off x="113425" y="605450"/>
          <a:ext cx="3000000" cy="3000000"/>
        </p:xfrm>
        <a:graphic>
          <a:graphicData uri="http://schemas.openxmlformats.org/drawingml/2006/table">
            <a:tbl>
              <a:tblPr>
                <a:noFill/>
                <a:tableStyleId>{AC578167-EF5D-4945-B07D-1B45562BFA20}</a:tableStyleId>
              </a:tblPr>
              <a:tblGrid>
                <a:gridCol w="790350">
                  <a:extLst>
                    <a:ext uri="{9D8B030D-6E8A-4147-A177-3AD203B41FA5}">
                      <a16:colId xmlns:a16="http://schemas.microsoft.com/office/drawing/2014/main" val="20000"/>
                    </a:ext>
                  </a:extLst>
                </a:gridCol>
                <a:gridCol w="3927550">
                  <a:extLst>
                    <a:ext uri="{9D8B030D-6E8A-4147-A177-3AD203B41FA5}">
                      <a16:colId xmlns:a16="http://schemas.microsoft.com/office/drawing/2014/main" val="20001"/>
                    </a:ext>
                  </a:extLst>
                </a:gridCol>
                <a:gridCol w="1937625">
                  <a:extLst>
                    <a:ext uri="{9D8B030D-6E8A-4147-A177-3AD203B41FA5}">
                      <a16:colId xmlns:a16="http://schemas.microsoft.com/office/drawing/2014/main" val="20002"/>
                    </a:ext>
                  </a:extLst>
                </a:gridCol>
                <a:gridCol w="1122225">
                  <a:extLst>
                    <a:ext uri="{9D8B030D-6E8A-4147-A177-3AD203B41FA5}">
                      <a16:colId xmlns:a16="http://schemas.microsoft.com/office/drawing/2014/main" val="20003"/>
                    </a:ext>
                  </a:extLst>
                </a:gridCol>
                <a:gridCol w="1139375">
                  <a:extLst>
                    <a:ext uri="{9D8B030D-6E8A-4147-A177-3AD203B41FA5}">
                      <a16:colId xmlns:a16="http://schemas.microsoft.com/office/drawing/2014/main" val="20004"/>
                    </a:ext>
                  </a:extLst>
                </a:gridCol>
              </a:tblGrid>
              <a:tr h="35142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39650">
                <a:tc>
                  <a:txBody>
                    <a:bodyPr/>
                    <a:lstStyle/>
                    <a:p>
                      <a:pPr marL="0" lvl="0" indent="0" algn="l" rtl="0">
                        <a:lnSpc>
                          <a:spcPct val="115000"/>
                        </a:lnSpc>
                        <a:spcBef>
                          <a:spcPts val="0"/>
                        </a:spcBef>
                        <a:spcAft>
                          <a:spcPts val="0"/>
                        </a:spcAft>
                        <a:buNone/>
                      </a:pPr>
                      <a:r>
                        <a:rPr lang="en" sz="1100">
                          <a:solidFill>
                            <a:schemeClr val="lt1"/>
                          </a:solidFill>
                        </a:rPr>
                        <a:t>R3</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Integration issues between subsystems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Deepam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39650">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39650">
                <a:tc rowSpan="3" gridSpan="2">
                  <a:txBody>
                    <a:bodyPr/>
                    <a:lstStyle/>
                    <a:p>
                      <a:pPr marL="0" lvl="0" indent="0" algn="l" rtl="0">
                        <a:lnSpc>
                          <a:spcPct val="115000"/>
                        </a:lnSpc>
                        <a:spcBef>
                          <a:spcPts val="0"/>
                        </a:spcBef>
                        <a:spcAft>
                          <a:spcPts val="0"/>
                        </a:spcAft>
                        <a:buNone/>
                      </a:pPr>
                      <a:r>
                        <a:rPr lang="en" sz="1100">
                          <a:solidFill>
                            <a:schemeClr val="lt1"/>
                          </a:solidFill>
                        </a:rPr>
                        <a:t>Subsystems work individually, but integration and communication between the subsystems are flawed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39650">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100000">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39650">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370675">
                <a:tc gridSpan="3">
                  <a:txBody>
                    <a:bodyPr/>
                    <a:lstStyle/>
                    <a:p>
                      <a:pPr marL="0" lvl="0" indent="0" algn="l" rtl="0">
                        <a:lnSpc>
                          <a:spcPct val="115000"/>
                        </a:lnSpc>
                        <a:spcBef>
                          <a:spcPts val="0"/>
                        </a:spcBef>
                        <a:spcAft>
                          <a:spcPts val="0"/>
                        </a:spcAft>
                        <a:buNone/>
                      </a:pPr>
                      <a:r>
                        <a:rPr lang="en" sz="1100">
                          <a:solidFill>
                            <a:schemeClr val="lt1"/>
                          </a:solidFill>
                        </a:rPr>
                        <a:t>Delay in integration causing scheduling overruns, requirements change and failure of the demo</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972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39325">
                <a:tc gridSpan="2">
                  <a:txBody>
                    <a:bodyPr/>
                    <a:lstStyle/>
                    <a:p>
                      <a:pPr marL="0" lvl="0" indent="0" algn="l" rtl="0">
                        <a:lnSpc>
                          <a:spcPct val="115000"/>
                        </a:lnSpc>
                        <a:spcBef>
                          <a:spcPts val="0"/>
                        </a:spcBef>
                        <a:spcAft>
                          <a:spcPts val="0"/>
                        </a:spcAft>
                        <a:buNone/>
                      </a:pPr>
                      <a:r>
                        <a:rPr lang="en" sz="1100">
                          <a:solidFill>
                            <a:schemeClr val="lt1"/>
                          </a:solidFill>
                        </a:rPr>
                        <a:t>Perform unit testing and subsystem validation continuously</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 testing of all major subsystems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11/30/2024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39325">
                <a:tc gridSpan="2">
                  <a:txBody>
                    <a:bodyPr/>
                    <a:lstStyle/>
                    <a:p>
                      <a:pPr marL="0" lvl="0" indent="0" algn="l" rtl="0">
                        <a:lnSpc>
                          <a:spcPct val="115000"/>
                        </a:lnSpc>
                        <a:spcBef>
                          <a:spcPts val="0"/>
                        </a:spcBef>
                        <a:spcAft>
                          <a:spcPts val="0"/>
                        </a:spcAft>
                        <a:buNone/>
                      </a:pPr>
                      <a:r>
                        <a:rPr lang="en" sz="1100">
                          <a:solidFill>
                            <a:schemeClr val="lt1"/>
                          </a:solidFill>
                        </a:rPr>
                        <a:t>Integrate one subsystem at a time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 integration of all major subsystems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11/30/2024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48625">
                <a:tc gridSpan="2">
                  <a:txBody>
                    <a:bodyPr/>
                    <a:lstStyle/>
                    <a:p>
                      <a:pPr marL="0" lvl="0" indent="0" algn="l" rtl="0">
                        <a:lnSpc>
                          <a:spcPct val="115000"/>
                        </a:lnSpc>
                        <a:spcBef>
                          <a:spcPts val="0"/>
                        </a:spcBef>
                        <a:spcAft>
                          <a:spcPts val="0"/>
                        </a:spcAft>
                        <a:buNone/>
                      </a:pPr>
                      <a:r>
                        <a:rPr lang="en" sz="1100">
                          <a:solidFill>
                            <a:schemeClr val="lt1"/>
                          </a:solidFill>
                        </a:rPr>
                        <a:t>Use a common framework (e.g. ROS2 interfaces) for communication between subsystems to reduce bugs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Adoption of common framework for communications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11/30/2024</a:t>
                      </a: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448625">
                <a:tc gridSpan="2">
                  <a:txBody>
                    <a:bodyPr/>
                    <a:lstStyle/>
                    <a:p>
                      <a:pPr marL="0" lvl="0" indent="0" algn="l" rtl="0">
                        <a:lnSpc>
                          <a:spcPct val="115000"/>
                        </a:lnSpc>
                        <a:spcBef>
                          <a:spcPts val="0"/>
                        </a:spcBef>
                        <a:spcAft>
                          <a:spcPts val="0"/>
                        </a:spcAft>
                        <a:buNone/>
                      </a:pPr>
                      <a:r>
                        <a:rPr lang="en" sz="1100">
                          <a:solidFill>
                            <a:schemeClr val="lt1"/>
                          </a:solidFill>
                        </a:rPr>
                        <a:t>Keep to planned schedule and have at least 5 weeks for testing and integration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 integration of all major subsystems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11/30/2024</a:t>
                      </a: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bl>
          </a:graphicData>
        </a:graphic>
      </p:graphicFrame>
      <p:sp>
        <p:nvSpPr>
          <p:cNvPr id="576" name="Google Shape;576;p62"/>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Top Previous Risks</a:t>
            </a:r>
            <a:endParaRPr b="1">
              <a:solidFill>
                <a:schemeClr val="lt1"/>
              </a:solidFill>
              <a:latin typeface="Roboto Serif"/>
              <a:ea typeface="Roboto Serif"/>
              <a:cs typeface="Roboto Serif"/>
              <a:sym typeface="Roboto Serif"/>
            </a:endParaRPr>
          </a:p>
        </p:txBody>
      </p:sp>
      <p:pic>
        <p:nvPicPr>
          <p:cNvPr id="577" name="Google Shape;577;p62"/>
          <p:cNvPicPr preferRelativeResize="0"/>
          <p:nvPr/>
        </p:nvPicPr>
        <p:blipFill>
          <a:blip r:embed="rId3">
            <a:alphaModFix/>
          </a:blip>
          <a:stretch>
            <a:fillRect/>
          </a:stretch>
        </p:blipFill>
        <p:spPr>
          <a:xfrm>
            <a:off x="6768953" y="950775"/>
            <a:ext cx="2261597" cy="1814676"/>
          </a:xfrm>
          <a:prstGeom prst="rect">
            <a:avLst/>
          </a:prstGeom>
          <a:noFill/>
          <a:ln>
            <a:noFill/>
          </a:ln>
        </p:spPr>
      </p:pic>
      <p:sp>
        <p:nvSpPr>
          <p:cNvPr id="578" name="Google Shape;578;p62"/>
          <p:cNvSpPr/>
          <p:nvPr/>
        </p:nvSpPr>
        <p:spPr>
          <a:xfrm>
            <a:off x="8662150" y="1590675"/>
            <a:ext cx="248700" cy="2421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9" name="Google Shape;579;p62"/>
          <p:cNvSpPr/>
          <p:nvPr/>
        </p:nvSpPr>
        <p:spPr>
          <a:xfrm>
            <a:off x="8662150" y="1868900"/>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graphicFrame>
        <p:nvGraphicFramePr>
          <p:cNvPr id="585" name="Google Shape;585;p63"/>
          <p:cNvGraphicFramePr/>
          <p:nvPr/>
        </p:nvGraphicFramePr>
        <p:xfrm>
          <a:off x="113425" y="605450"/>
          <a:ext cx="3000000" cy="3000000"/>
        </p:xfrm>
        <a:graphic>
          <a:graphicData uri="http://schemas.openxmlformats.org/drawingml/2006/table">
            <a:tbl>
              <a:tblPr>
                <a:noFill/>
                <a:tableStyleId>{AC578167-EF5D-4945-B07D-1B45562BFA20}</a:tableStyleId>
              </a:tblPr>
              <a:tblGrid>
                <a:gridCol w="790350">
                  <a:extLst>
                    <a:ext uri="{9D8B030D-6E8A-4147-A177-3AD203B41FA5}">
                      <a16:colId xmlns:a16="http://schemas.microsoft.com/office/drawing/2014/main" val="20000"/>
                    </a:ext>
                  </a:extLst>
                </a:gridCol>
                <a:gridCol w="3927550">
                  <a:extLst>
                    <a:ext uri="{9D8B030D-6E8A-4147-A177-3AD203B41FA5}">
                      <a16:colId xmlns:a16="http://schemas.microsoft.com/office/drawing/2014/main" val="20001"/>
                    </a:ext>
                  </a:extLst>
                </a:gridCol>
                <a:gridCol w="1937625">
                  <a:extLst>
                    <a:ext uri="{9D8B030D-6E8A-4147-A177-3AD203B41FA5}">
                      <a16:colId xmlns:a16="http://schemas.microsoft.com/office/drawing/2014/main" val="20002"/>
                    </a:ext>
                  </a:extLst>
                </a:gridCol>
                <a:gridCol w="1122225">
                  <a:extLst>
                    <a:ext uri="{9D8B030D-6E8A-4147-A177-3AD203B41FA5}">
                      <a16:colId xmlns:a16="http://schemas.microsoft.com/office/drawing/2014/main" val="20003"/>
                    </a:ext>
                  </a:extLst>
                </a:gridCol>
                <a:gridCol w="1139375">
                  <a:extLst>
                    <a:ext uri="{9D8B030D-6E8A-4147-A177-3AD203B41FA5}">
                      <a16:colId xmlns:a16="http://schemas.microsoft.com/office/drawing/2014/main" val="20004"/>
                    </a:ext>
                  </a:extLst>
                </a:gridCol>
              </a:tblGrid>
              <a:tr h="35142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Schedule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39650">
                <a:tc>
                  <a:txBody>
                    <a:bodyPr/>
                    <a:lstStyle/>
                    <a:p>
                      <a:pPr marL="0" lvl="0" indent="0" algn="l" rtl="0">
                        <a:lnSpc>
                          <a:spcPct val="115000"/>
                        </a:lnSpc>
                        <a:spcBef>
                          <a:spcPts val="0"/>
                        </a:spcBef>
                        <a:spcAft>
                          <a:spcPts val="0"/>
                        </a:spcAft>
                        <a:buNone/>
                      </a:pPr>
                      <a:r>
                        <a:rPr lang="en" sz="1100">
                          <a:solidFill>
                            <a:schemeClr val="lt1"/>
                          </a:solidFill>
                        </a:rPr>
                        <a:t>R6</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Delay in arrival and manufacturing of hardware components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William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39650">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39650">
                <a:tc rowSpan="3" gridSpan="2">
                  <a:txBody>
                    <a:bodyPr/>
                    <a:lstStyle/>
                    <a:p>
                      <a:pPr marL="0" lvl="0" indent="0" algn="l" rtl="0">
                        <a:lnSpc>
                          <a:spcPct val="115000"/>
                        </a:lnSpc>
                        <a:spcBef>
                          <a:spcPts val="0"/>
                        </a:spcBef>
                        <a:spcAft>
                          <a:spcPts val="0"/>
                        </a:spcAft>
                        <a:buNone/>
                      </a:pPr>
                      <a:r>
                        <a:rPr lang="en" sz="1100">
                          <a:solidFill>
                            <a:schemeClr val="lt1"/>
                          </a:solidFill>
                        </a:rPr>
                        <a:t>Shipping delays of components ordered and/or manufacturing delays on custom made components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39650">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100000">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39650">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370675">
                <a:tc gridSpan="3">
                  <a:txBody>
                    <a:bodyPr/>
                    <a:lstStyle/>
                    <a:p>
                      <a:pPr marL="0" lvl="0" indent="0" algn="l" rtl="0">
                        <a:lnSpc>
                          <a:spcPct val="115000"/>
                        </a:lnSpc>
                        <a:spcBef>
                          <a:spcPts val="0"/>
                        </a:spcBef>
                        <a:spcAft>
                          <a:spcPts val="0"/>
                        </a:spcAft>
                        <a:buNone/>
                      </a:pPr>
                      <a:r>
                        <a:rPr lang="en" sz="1100">
                          <a:solidFill>
                            <a:schemeClr val="lt1"/>
                          </a:solidFill>
                        </a:rPr>
                        <a:t>Delays in hardware integration, causing push backs in scheduling and software development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972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39325">
                <a:tc gridSpan="2">
                  <a:txBody>
                    <a:bodyPr/>
                    <a:lstStyle/>
                    <a:p>
                      <a:pPr marL="0" lvl="0" indent="0" algn="l" rtl="0">
                        <a:lnSpc>
                          <a:spcPct val="115000"/>
                        </a:lnSpc>
                        <a:spcBef>
                          <a:spcPts val="0"/>
                        </a:spcBef>
                        <a:spcAft>
                          <a:spcPts val="0"/>
                        </a:spcAft>
                        <a:buNone/>
                      </a:pPr>
                      <a:r>
                        <a:rPr lang="en" sz="1100">
                          <a:solidFill>
                            <a:schemeClr val="lt1"/>
                          </a:solidFill>
                        </a:rPr>
                        <a:t>Use off-the-shelf components that are available on hand (e.g. from CMU labs or Red's workshop)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Obtain components before end of December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39325">
                <a:tc gridSpan="2">
                  <a:txBody>
                    <a:bodyPr/>
                    <a:lstStyle/>
                    <a:p>
                      <a:pPr marL="0" lvl="0" indent="0" algn="l" rtl="0">
                        <a:lnSpc>
                          <a:spcPct val="115000"/>
                        </a:lnSpc>
                        <a:spcBef>
                          <a:spcPts val="0"/>
                        </a:spcBef>
                        <a:spcAft>
                          <a:spcPts val="0"/>
                        </a:spcAft>
                        <a:buNone/>
                      </a:pPr>
                      <a:r>
                        <a:rPr lang="en" sz="1100">
                          <a:solidFill>
                            <a:schemeClr val="lt1"/>
                          </a:solidFill>
                        </a:rPr>
                        <a:t>Start ordering and designing components during Winter break so there is adequate leeway for delivery and manufacturing before Spring semester starts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Obtain components before end of December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48625">
                <a:tc gridSpan="2">
                  <a:txBody>
                    <a:bodyPr/>
                    <a:lstStyle/>
                    <a:p>
                      <a:pPr marL="0" lvl="0" indent="0" algn="l" rtl="0">
                        <a:lnSpc>
                          <a:spcPct val="115000"/>
                        </a:lnSpc>
                        <a:spcBef>
                          <a:spcPts val="0"/>
                        </a:spcBef>
                        <a:spcAft>
                          <a:spcPts val="0"/>
                        </a:spcAft>
                        <a:buNone/>
                      </a:pPr>
                      <a:r>
                        <a:rPr lang="en" sz="1100">
                          <a:solidFill>
                            <a:schemeClr val="lt1"/>
                          </a:solidFill>
                        </a:rPr>
                        <a:t>Use simulations to work on software components while we wait for the components to be delivered and/or manufactured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 integration of all subsystems on schedule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448625">
                <a:tc gridSpan="2">
                  <a:txBody>
                    <a:bodyPr/>
                    <a:lstStyle/>
                    <a:p>
                      <a:pPr marL="0" lvl="0" indent="0" algn="l" rtl="0">
                        <a:lnSpc>
                          <a:spcPct val="115000"/>
                        </a:lnSpc>
                        <a:spcBef>
                          <a:spcPts val="0"/>
                        </a:spcBef>
                        <a:spcAft>
                          <a:spcPts val="0"/>
                        </a:spcAft>
                        <a:buNone/>
                      </a:pPr>
                      <a:r>
                        <a:rPr lang="en" sz="1100">
                          <a:solidFill>
                            <a:schemeClr val="lt1"/>
                          </a:solidFill>
                        </a:rPr>
                        <a:t>In case of delay in wheels, work with the existing wheels and proceed with the timeline while waiting for the new ones to arrive.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 integration of all subsystems on schedule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bl>
          </a:graphicData>
        </a:graphic>
      </p:graphicFrame>
      <p:sp>
        <p:nvSpPr>
          <p:cNvPr id="586" name="Google Shape;586;p63"/>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Top Previous Risks</a:t>
            </a:r>
            <a:endParaRPr b="1">
              <a:solidFill>
                <a:schemeClr val="lt1"/>
              </a:solidFill>
              <a:latin typeface="Roboto Serif"/>
              <a:ea typeface="Roboto Serif"/>
              <a:cs typeface="Roboto Serif"/>
              <a:sym typeface="Roboto Serif"/>
            </a:endParaRPr>
          </a:p>
        </p:txBody>
      </p:sp>
      <p:pic>
        <p:nvPicPr>
          <p:cNvPr id="587" name="Google Shape;587;p63"/>
          <p:cNvPicPr preferRelativeResize="0"/>
          <p:nvPr/>
        </p:nvPicPr>
        <p:blipFill>
          <a:blip r:embed="rId3">
            <a:alphaModFix/>
          </a:blip>
          <a:stretch>
            <a:fillRect/>
          </a:stretch>
        </p:blipFill>
        <p:spPr>
          <a:xfrm>
            <a:off x="6768953" y="950775"/>
            <a:ext cx="2261597" cy="1814676"/>
          </a:xfrm>
          <a:prstGeom prst="rect">
            <a:avLst/>
          </a:prstGeom>
          <a:noFill/>
          <a:ln>
            <a:noFill/>
          </a:ln>
        </p:spPr>
      </p:pic>
      <p:sp>
        <p:nvSpPr>
          <p:cNvPr id="588" name="Google Shape;588;p63"/>
          <p:cNvSpPr/>
          <p:nvPr/>
        </p:nvSpPr>
        <p:spPr>
          <a:xfrm>
            <a:off x="8662150" y="1590675"/>
            <a:ext cx="248700" cy="2421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9" name="Google Shape;589;p63"/>
          <p:cNvSpPr/>
          <p:nvPr/>
        </p:nvSpPr>
        <p:spPr>
          <a:xfrm>
            <a:off x="8662150" y="186627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52</a:t>
            </a:fld>
            <a:endParaRPr>
              <a:solidFill>
                <a:schemeClr val="lt1"/>
              </a:solidFill>
            </a:endParaRPr>
          </a:p>
        </p:txBody>
      </p:sp>
      <p:graphicFrame>
        <p:nvGraphicFramePr>
          <p:cNvPr id="595" name="Google Shape;595;p64"/>
          <p:cNvGraphicFramePr/>
          <p:nvPr/>
        </p:nvGraphicFramePr>
        <p:xfrm>
          <a:off x="113425" y="1332338"/>
          <a:ext cx="3000000" cy="3000000"/>
        </p:xfrm>
        <a:graphic>
          <a:graphicData uri="http://schemas.openxmlformats.org/drawingml/2006/table">
            <a:tbl>
              <a:tblPr>
                <a:noFill/>
                <a:tableStyleId>{AC578167-EF5D-4945-B07D-1B45562BFA20}</a:tableStyleId>
              </a:tblPr>
              <a:tblGrid>
                <a:gridCol w="790350">
                  <a:extLst>
                    <a:ext uri="{9D8B030D-6E8A-4147-A177-3AD203B41FA5}">
                      <a16:colId xmlns:a16="http://schemas.microsoft.com/office/drawing/2014/main" val="20000"/>
                    </a:ext>
                  </a:extLst>
                </a:gridCol>
                <a:gridCol w="3846925">
                  <a:extLst>
                    <a:ext uri="{9D8B030D-6E8A-4147-A177-3AD203B41FA5}">
                      <a16:colId xmlns:a16="http://schemas.microsoft.com/office/drawing/2014/main" val="20001"/>
                    </a:ext>
                  </a:extLst>
                </a:gridCol>
                <a:gridCol w="1979275">
                  <a:extLst>
                    <a:ext uri="{9D8B030D-6E8A-4147-A177-3AD203B41FA5}">
                      <a16:colId xmlns:a16="http://schemas.microsoft.com/office/drawing/2014/main" val="20002"/>
                    </a:ext>
                  </a:extLst>
                </a:gridCol>
                <a:gridCol w="1161200">
                  <a:extLst>
                    <a:ext uri="{9D8B030D-6E8A-4147-A177-3AD203B41FA5}">
                      <a16:colId xmlns:a16="http://schemas.microsoft.com/office/drawing/2014/main" val="20003"/>
                    </a:ext>
                  </a:extLst>
                </a:gridCol>
                <a:gridCol w="1139375">
                  <a:extLst>
                    <a:ext uri="{9D8B030D-6E8A-4147-A177-3AD203B41FA5}">
                      <a16:colId xmlns:a16="http://schemas.microsoft.com/office/drawing/2014/main" val="20004"/>
                    </a:ext>
                  </a:extLst>
                </a:gridCol>
              </a:tblGrid>
              <a:tr h="35142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39650">
                <a:tc>
                  <a:txBody>
                    <a:bodyPr/>
                    <a:lstStyle/>
                    <a:p>
                      <a:pPr marL="0" lvl="0" indent="0" algn="l" rtl="0">
                        <a:lnSpc>
                          <a:spcPct val="115000"/>
                        </a:lnSpc>
                        <a:spcBef>
                          <a:spcPts val="0"/>
                        </a:spcBef>
                        <a:spcAft>
                          <a:spcPts val="0"/>
                        </a:spcAft>
                        <a:buNone/>
                      </a:pPr>
                      <a:r>
                        <a:rPr lang="en" sz="1100">
                          <a:solidFill>
                            <a:schemeClr val="lt1"/>
                          </a:solidFill>
                        </a:rPr>
                        <a:t>R10</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Mast depth camera FOV is blocked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William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39650">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39650">
                <a:tc rowSpan="3" gridSpan="2">
                  <a:txBody>
                    <a:bodyPr/>
                    <a:lstStyle/>
                    <a:p>
                      <a:pPr marL="0" lvl="0" indent="0" algn="l" rtl="0">
                        <a:lnSpc>
                          <a:spcPct val="115000"/>
                        </a:lnSpc>
                        <a:spcBef>
                          <a:spcPts val="0"/>
                        </a:spcBef>
                        <a:spcAft>
                          <a:spcPts val="0"/>
                        </a:spcAft>
                        <a:buNone/>
                      </a:pPr>
                      <a:r>
                        <a:rPr lang="en" sz="1100">
                          <a:solidFill>
                            <a:schemeClr val="lt1"/>
                          </a:solidFill>
                        </a:rPr>
                        <a:t>Mast depth camera's FOV can be blocked, partially or completely, due to dust, misalignment of camera, or interference from the rover's own excavator assembly</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39650">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100000">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39650">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370675">
                <a:tc gridSpan="3">
                  <a:txBody>
                    <a:bodyPr/>
                    <a:lstStyle/>
                    <a:p>
                      <a:pPr marL="0" lvl="0" indent="0" algn="l" rtl="0">
                        <a:lnSpc>
                          <a:spcPct val="115000"/>
                        </a:lnSpc>
                        <a:spcBef>
                          <a:spcPts val="0"/>
                        </a:spcBef>
                        <a:spcAft>
                          <a:spcPts val="0"/>
                        </a:spcAft>
                        <a:buNone/>
                      </a:pPr>
                      <a:r>
                        <a:rPr lang="en" sz="1100">
                          <a:solidFill>
                            <a:schemeClr val="lt1"/>
                          </a:solidFill>
                        </a:rPr>
                        <a:t>Hinders the rover's ability to perceive its surroundings accurately, resulting in navigation errors and inefficiencies in excavation tasks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972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39325">
                <a:tc gridSpan="2">
                  <a:txBody>
                    <a:bodyPr/>
                    <a:lstStyle/>
                    <a:p>
                      <a:pPr marL="0" lvl="0" indent="0" algn="l" rtl="0">
                        <a:lnSpc>
                          <a:spcPct val="115000"/>
                        </a:lnSpc>
                        <a:spcBef>
                          <a:spcPts val="0"/>
                        </a:spcBef>
                        <a:spcAft>
                          <a:spcPts val="0"/>
                        </a:spcAft>
                        <a:buNone/>
                      </a:pPr>
                      <a:r>
                        <a:rPr lang="en" sz="1100">
                          <a:solidFill>
                            <a:schemeClr val="lt1"/>
                          </a:solidFill>
                        </a:rPr>
                        <a:t>Conduct field tests to choose an optimal height to place the depth camera such that dust does not reach it and it can clearly see in front of the rover, despite the excavator assembly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Visual data such as depth perception and object detection is not compromised.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bl>
          </a:graphicData>
        </a:graphic>
      </p:graphicFrame>
      <p:sp>
        <p:nvSpPr>
          <p:cNvPr id="596" name="Google Shape;596;p64"/>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Top Previous Risks</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597" name="Google Shape;597;p64"/>
          <p:cNvPicPr preferRelativeResize="0"/>
          <p:nvPr/>
        </p:nvPicPr>
        <p:blipFill>
          <a:blip r:embed="rId3">
            <a:alphaModFix/>
          </a:blip>
          <a:stretch>
            <a:fillRect/>
          </a:stretch>
        </p:blipFill>
        <p:spPr>
          <a:xfrm>
            <a:off x="6729985" y="1683763"/>
            <a:ext cx="2300576" cy="1845950"/>
          </a:xfrm>
          <a:prstGeom prst="rect">
            <a:avLst/>
          </a:prstGeom>
          <a:noFill/>
          <a:ln>
            <a:noFill/>
          </a:ln>
        </p:spPr>
      </p:pic>
      <p:sp>
        <p:nvSpPr>
          <p:cNvPr id="598" name="Google Shape;598;p64"/>
          <p:cNvSpPr/>
          <p:nvPr/>
        </p:nvSpPr>
        <p:spPr>
          <a:xfrm>
            <a:off x="8328775" y="1797050"/>
            <a:ext cx="248700" cy="2421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9" name="Google Shape;599;p64"/>
          <p:cNvSpPr/>
          <p:nvPr/>
        </p:nvSpPr>
        <p:spPr>
          <a:xfrm>
            <a:off x="8328775" y="2332050"/>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53</a:t>
            </a:fld>
            <a:endParaRPr>
              <a:solidFill>
                <a:schemeClr val="lt1"/>
              </a:solidFill>
            </a:endParaRPr>
          </a:p>
        </p:txBody>
      </p:sp>
      <p:graphicFrame>
        <p:nvGraphicFramePr>
          <p:cNvPr id="605" name="Google Shape;605;p65"/>
          <p:cNvGraphicFramePr/>
          <p:nvPr/>
        </p:nvGraphicFramePr>
        <p:xfrm>
          <a:off x="113425" y="880775"/>
          <a:ext cx="3000000" cy="3000000"/>
        </p:xfrm>
        <a:graphic>
          <a:graphicData uri="http://schemas.openxmlformats.org/drawingml/2006/table">
            <a:tbl>
              <a:tblPr>
                <a:noFill/>
                <a:tableStyleId>{AC578167-EF5D-4945-B07D-1B45562BFA20}</a:tableStyleId>
              </a:tblPr>
              <a:tblGrid>
                <a:gridCol w="790350">
                  <a:extLst>
                    <a:ext uri="{9D8B030D-6E8A-4147-A177-3AD203B41FA5}">
                      <a16:colId xmlns:a16="http://schemas.microsoft.com/office/drawing/2014/main" val="20000"/>
                    </a:ext>
                  </a:extLst>
                </a:gridCol>
                <a:gridCol w="3927550">
                  <a:extLst>
                    <a:ext uri="{9D8B030D-6E8A-4147-A177-3AD203B41FA5}">
                      <a16:colId xmlns:a16="http://schemas.microsoft.com/office/drawing/2014/main" val="20001"/>
                    </a:ext>
                  </a:extLst>
                </a:gridCol>
                <a:gridCol w="1937625">
                  <a:extLst>
                    <a:ext uri="{9D8B030D-6E8A-4147-A177-3AD203B41FA5}">
                      <a16:colId xmlns:a16="http://schemas.microsoft.com/office/drawing/2014/main" val="20002"/>
                    </a:ext>
                  </a:extLst>
                </a:gridCol>
                <a:gridCol w="1122225">
                  <a:extLst>
                    <a:ext uri="{9D8B030D-6E8A-4147-A177-3AD203B41FA5}">
                      <a16:colId xmlns:a16="http://schemas.microsoft.com/office/drawing/2014/main" val="20003"/>
                    </a:ext>
                  </a:extLst>
                </a:gridCol>
                <a:gridCol w="1139375">
                  <a:extLst>
                    <a:ext uri="{9D8B030D-6E8A-4147-A177-3AD203B41FA5}">
                      <a16:colId xmlns:a16="http://schemas.microsoft.com/office/drawing/2014/main" val="20004"/>
                    </a:ext>
                  </a:extLst>
                </a:gridCol>
              </a:tblGrid>
              <a:tr h="35142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39650">
                <a:tc>
                  <a:txBody>
                    <a:bodyPr/>
                    <a:lstStyle/>
                    <a:p>
                      <a:pPr marL="0" lvl="0" indent="0" algn="l" rtl="0">
                        <a:lnSpc>
                          <a:spcPct val="115000"/>
                        </a:lnSpc>
                        <a:spcBef>
                          <a:spcPts val="0"/>
                        </a:spcBef>
                        <a:spcAft>
                          <a:spcPts val="0"/>
                        </a:spcAft>
                        <a:buNone/>
                      </a:pPr>
                      <a:r>
                        <a:rPr lang="en" sz="1100">
                          <a:solidFill>
                            <a:schemeClr val="lt1"/>
                          </a:solidFill>
                        </a:rPr>
                        <a:t>R11</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Too many performance requirements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Ankit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39650">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39650">
                <a:tc rowSpan="3" gridSpan="2">
                  <a:txBody>
                    <a:bodyPr/>
                    <a:lstStyle/>
                    <a:p>
                      <a:pPr marL="0" lvl="0" indent="0" algn="l" rtl="0">
                        <a:lnSpc>
                          <a:spcPct val="115000"/>
                        </a:lnSpc>
                        <a:spcBef>
                          <a:spcPts val="0"/>
                        </a:spcBef>
                        <a:spcAft>
                          <a:spcPts val="0"/>
                        </a:spcAft>
                        <a:buNone/>
                      </a:pPr>
                      <a:r>
                        <a:rPr lang="en" sz="1100">
                          <a:solidFill>
                            <a:schemeClr val="lt1"/>
                          </a:solidFill>
                        </a:rPr>
                        <a:t>We have a lot of performance requirements and we may not be able to meet all of them by April for SVD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39650">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100000">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11/27/2024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39650">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370675">
                <a:tc gridSpan="3">
                  <a:txBody>
                    <a:bodyPr/>
                    <a:lstStyle/>
                    <a:p>
                      <a:pPr marL="0" lvl="0" indent="0" algn="l" rtl="0">
                        <a:lnSpc>
                          <a:spcPct val="115000"/>
                        </a:lnSpc>
                        <a:spcBef>
                          <a:spcPts val="0"/>
                        </a:spcBef>
                        <a:spcAft>
                          <a:spcPts val="0"/>
                        </a:spcAft>
                        <a:buNone/>
                      </a:pPr>
                      <a:r>
                        <a:rPr lang="en" sz="1100">
                          <a:solidFill>
                            <a:schemeClr val="lt1"/>
                          </a:solidFill>
                        </a:rPr>
                        <a:t>Delays in testing and validation, impacting project timelines and April SVD Demo results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972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39325">
                <a:tc gridSpan="2">
                  <a:txBody>
                    <a:bodyPr/>
                    <a:lstStyle/>
                    <a:p>
                      <a:pPr marL="0" lvl="0" indent="0" algn="l" rtl="0">
                        <a:lnSpc>
                          <a:spcPct val="115000"/>
                        </a:lnSpc>
                        <a:spcBef>
                          <a:spcPts val="0"/>
                        </a:spcBef>
                        <a:spcAft>
                          <a:spcPts val="0"/>
                        </a:spcAft>
                        <a:buNone/>
                      </a:pPr>
                      <a:r>
                        <a:rPr lang="en" sz="1100">
                          <a:solidFill>
                            <a:schemeClr val="lt1"/>
                          </a:solidFill>
                        </a:rPr>
                        <a:t>Have revised performance requirements separately for SVD and FVD (focus more on SVD)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Achievable Performance Requirements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11/28/2024</a:t>
                      </a:r>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12/04/2024</a:t>
                      </a:r>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39325">
                <a:tc gridSpan="2">
                  <a:txBody>
                    <a:bodyPr/>
                    <a:lstStyle/>
                    <a:p>
                      <a:pPr marL="0" lvl="0" indent="0" algn="l" rtl="0">
                        <a:lnSpc>
                          <a:spcPct val="115000"/>
                        </a:lnSpc>
                        <a:spcBef>
                          <a:spcPts val="0"/>
                        </a:spcBef>
                        <a:spcAft>
                          <a:spcPts val="0"/>
                        </a:spcAft>
                        <a:buNone/>
                      </a:pPr>
                      <a:r>
                        <a:rPr lang="en" sz="1100">
                          <a:solidFill>
                            <a:schemeClr val="lt1"/>
                          </a:solidFill>
                        </a:rPr>
                        <a:t>Talk to CraterGrader and discuss what is feasible and what is not in the given time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Meeting conducted</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11/28/2024</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12/02/2024</a:t>
                      </a: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48625">
                <a:tc gridSpan="2">
                  <a:txBody>
                    <a:bodyPr/>
                    <a:lstStyle/>
                    <a:p>
                      <a:pPr marL="0" lvl="0" indent="0" algn="l" rtl="0">
                        <a:lnSpc>
                          <a:spcPct val="115000"/>
                        </a:lnSpc>
                        <a:spcBef>
                          <a:spcPts val="0"/>
                        </a:spcBef>
                        <a:spcAft>
                          <a:spcPts val="0"/>
                        </a:spcAft>
                        <a:buNone/>
                      </a:pPr>
                      <a:r>
                        <a:rPr lang="en" sz="1100">
                          <a:solidFill>
                            <a:schemeClr val="lt1"/>
                          </a:solidFill>
                        </a:rPr>
                        <a:t>PM should track schedule properly and team members have to push to meet the timeline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Project follows the schedule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11/28/2024</a:t>
                      </a: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5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sp>
        <p:nvSpPr>
          <p:cNvPr id="606" name="Google Shape;606;p65"/>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Top Previous Risks</a:t>
            </a:r>
            <a:endParaRPr b="1">
              <a:solidFill>
                <a:schemeClr val="lt1"/>
              </a:solidFill>
              <a:latin typeface="Roboto Serif"/>
              <a:ea typeface="Roboto Serif"/>
              <a:cs typeface="Roboto Serif"/>
              <a:sym typeface="Roboto Serif"/>
            </a:endParaRPr>
          </a:p>
        </p:txBody>
      </p:sp>
      <p:pic>
        <p:nvPicPr>
          <p:cNvPr id="607" name="Google Shape;607;p65"/>
          <p:cNvPicPr preferRelativeResize="0"/>
          <p:nvPr/>
        </p:nvPicPr>
        <p:blipFill>
          <a:blip r:embed="rId3">
            <a:alphaModFix/>
          </a:blip>
          <a:stretch>
            <a:fillRect/>
          </a:stretch>
        </p:blipFill>
        <p:spPr>
          <a:xfrm>
            <a:off x="6768953" y="1226100"/>
            <a:ext cx="2261597" cy="1814676"/>
          </a:xfrm>
          <a:prstGeom prst="rect">
            <a:avLst/>
          </a:prstGeom>
          <a:noFill/>
          <a:ln>
            <a:noFill/>
          </a:ln>
        </p:spPr>
      </p:pic>
      <p:sp>
        <p:nvSpPr>
          <p:cNvPr id="608" name="Google Shape;608;p65"/>
          <p:cNvSpPr/>
          <p:nvPr/>
        </p:nvSpPr>
        <p:spPr>
          <a:xfrm>
            <a:off x="8645850" y="1336675"/>
            <a:ext cx="248700" cy="2421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9" name="Google Shape;609;p65"/>
          <p:cNvSpPr/>
          <p:nvPr/>
        </p:nvSpPr>
        <p:spPr>
          <a:xfrm>
            <a:off x="8645850" y="214407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54</a:t>
            </a:fld>
            <a:endParaRPr>
              <a:solidFill>
                <a:schemeClr val="lt1"/>
              </a:solidFill>
            </a:endParaRPr>
          </a:p>
        </p:txBody>
      </p:sp>
      <p:sp>
        <p:nvSpPr>
          <p:cNvPr id="615" name="Google Shape;615;p66"/>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Current Risks</a:t>
            </a:r>
            <a:endParaRPr b="1">
              <a:solidFill>
                <a:schemeClr val="lt1"/>
              </a:solidFill>
              <a:latin typeface="Roboto Serif"/>
              <a:ea typeface="Roboto Serif"/>
              <a:cs typeface="Roboto Serif"/>
              <a:sym typeface="Roboto Serif"/>
            </a:endParaRPr>
          </a:p>
        </p:txBody>
      </p:sp>
      <p:graphicFrame>
        <p:nvGraphicFramePr>
          <p:cNvPr id="616" name="Google Shape;616;p66"/>
          <p:cNvGraphicFramePr/>
          <p:nvPr/>
        </p:nvGraphicFramePr>
        <p:xfrm>
          <a:off x="113425" y="913825"/>
          <a:ext cx="3000000" cy="3000000"/>
        </p:xfrm>
        <a:graphic>
          <a:graphicData uri="http://schemas.openxmlformats.org/drawingml/2006/table">
            <a:tbl>
              <a:tblPr>
                <a:noFill/>
                <a:tableStyleId>{AC578167-EF5D-4945-B07D-1B45562BFA20}</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 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R28</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Electrical Hardware Finalization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Ankit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E-box Design dependence on to-be manufactured PDB.</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2/14/2025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2/14/2025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Not meeting the hardware deadline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Use previous knowledge and account for a placeholder in the design.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design and manufacture E-box compatible with the new PCB using placeholder PCB design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02/14/2025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bl>
          </a:graphicData>
        </a:graphic>
      </p:graphicFrame>
      <p:pic>
        <p:nvPicPr>
          <p:cNvPr id="617" name="Google Shape;617;p66"/>
          <p:cNvPicPr preferRelativeResize="0"/>
          <p:nvPr/>
        </p:nvPicPr>
        <p:blipFill>
          <a:blip r:embed="rId3">
            <a:alphaModFix/>
          </a:blip>
          <a:stretch>
            <a:fillRect/>
          </a:stretch>
        </p:blipFill>
        <p:spPr>
          <a:xfrm>
            <a:off x="6473500" y="1332925"/>
            <a:ext cx="2557051" cy="1854226"/>
          </a:xfrm>
          <a:prstGeom prst="rect">
            <a:avLst/>
          </a:prstGeom>
          <a:noFill/>
          <a:ln>
            <a:noFill/>
          </a:ln>
        </p:spPr>
      </p:pic>
      <p:sp>
        <p:nvSpPr>
          <p:cNvPr id="618" name="Google Shape;618;p66"/>
          <p:cNvSpPr/>
          <p:nvPr/>
        </p:nvSpPr>
        <p:spPr>
          <a:xfrm>
            <a:off x="8241450" y="2267350"/>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9" name="Google Shape;619;p66"/>
          <p:cNvSpPr/>
          <p:nvPr/>
        </p:nvSpPr>
        <p:spPr>
          <a:xfrm>
            <a:off x="8259150" y="2018725"/>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55</a:t>
            </a:fld>
            <a:endParaRPr>
              <a:solidFill>
                <a:schemeClr val="lt1"/>
              </a:solidFill>
            </a:endParaRPr>
          </a:p>
        </p:txBody>
      </p:sp>
      <p:sp>
        <p:nvSpPr>
          <p:cNvPr id="625" name="Google Shape;625;p67"/>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Current Risks</a:t>
            </a:r>
            <a:endParaRPr b="1">
              <a:solidFill>
                <a:schemeClr val="lt1"/>
              </a:solidFill>
              <a:latin typeface="Roboto Serif"/>
              <a:ea typeface="Roboto Serif"/>
              <a:cs typeface="Roboto Serif"/>
              <a:sym typeface="Roboto Serif"/>
            </a:endParaRPr>
          </a:p>
        </p:txBody>
      </p:sp>
      <p:graphicFrame>
        <p:nvGraphicFramePr>
          <p:cNvPr id="626" name="Google Shape;626;p67"/>
          <p:cNvGraphicFramePr/>
          <p:nvPr/>
        </p:nvGraphicFramePr>
        <p:xfrm>
          <a:off x="113425" y="913825"/>
          <a:ext cx="3000000" cy="3000000"/>
        </p:xfrm>
        <a:graphic>
          <a:graphicData uri="http://schemas.openxmlformats.org/drawingml/2006/table">
            <a:tbl>
              <a:tblPr>
                <a:noFill/>
                <a:tableStyleId>{AC578167-EF5D-4945-B07D-1B45562BFA20}</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R29</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Access to FRC Workshop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Deepam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Without access, no hardware fabrication/repairs can be carried out in the absence of Tim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Not meeting the hardware deadline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Try other fab-labs on campus.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access other fab-labs and manufacture components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2/9/2025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Request Tim, John or Red for getting temporary access, if not permanent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get temporary/permanent access to FRC Workshop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2/12/2025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627" name="Google Shape;627;p67"/>
          <p:cNvPicPr preferRelativeResize="0"/>
          <p:nvPr/>
        </p:nvPicPr>
        <p:blipFill>
          <a:blip r:embed="rId3">
            <a:alphaModFix/>
          </a:blip>
          <a:stretch>
            <a:fillRect/>
          </a:stretch>
        </p:blipFill>
        <p:spPr>
          <a:xfrm>
            <a:off x="6473500" y="1135401"/>
            <a:ext cx="2557051" cy="1861251"/>
          </a:xfrm>
          <a:prstGeom prst="rect">
            <a:avLst/>
          </a:prstGeom>
          <a:noFill/>
          <a:ln>
            <a:noFill/>
          </a:ln>
        </p:spPr>
      </p:pic>
      <p:sp>
        <p:nvSpPr>
          <p:cNvPr id="628" name="Google Shape;628;p67"/>
          <p:cNvSpPr/>
          <p:nvPr/>
        </p:nvSpPr>
        <p:spPr>
          <a:xfrm>
            <a:off x="7542500" y="205682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9" name="Google Shape;629;p67"/>
          <p:cNvSpPr/>
          <p:nvPr/>
        </p:nvSpPr>
        <p:spPr>
          <a:xfrm>
            <a:off x="8259150" y="153535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635" name="Google Shape;635;p68"/>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Current Risks</a:t>
            </a:r>
            <a:endParaRPr b="1">
              <a:solidFill>
                <a:schemeClr val="lt1"/>
              </a:solidFill>
              <a:latin typeface="Roboto Serif"/>
              <a:ea typeface="Roboto Serif"/>
              <a:cs typeface="Roboto Serif"/>
              <a:sym typeface="Roboto Serif"/>
            </a:endParaRPr>
          </a:p>
        </p:txBody>
      </p:sp>
      <p:graphicFrame>
        <p:nvGraphicFramePr>
          <p:cNvPr id="636" name="Google Shape;636;p68"/>
          <p:cNvGraphicFramePr/>
          <p:nvPr/>
        </p:nvGraphicFramePr>
        <p:xfrm>
          <a:off x="113438" y="695225"/>
          <a:ext cx="3000000" cy="3000000"/>
        </p:xfrm>
        <a:graphic>
          <a:graphicData uri="http://schemas.openxmlformats.org/drawingml/2006/table">
            <a:tbl>
              <a:tblPr>
                <a:noFill/>
                <a:tableStyleId>{AC578167-EF5D-4945-B07D-1B45562BFA20}</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R30</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 spares available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Team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Discontinued model, spare parts unavailable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The whole project falling through, or redo almost all subsystems on a different rover.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out eBay and other similar platforms for spares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exact spares on these platforms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out and stock similar parts if not same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and stock similar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Find a twin rover that was used by a previous team on campus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the twin rover and scavenge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Maintain all parts, especially mechanical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avoid future breakdowns and part failures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bl>
          </a:graphicData>
        </a:graphic>
      </p:graphicFrame>
      <p:pic>
        <p:nvPicPr>
          <p:cNvPr id="637" name="Google Shape;637;p68"/>
          <p:cNvPicPr preferRelativeResize="0"/>
          <p:nvPr/>
        </p:nvPicPr>
        <p:blipFill>
          <a:blip r:embed="rId3">
            <a:alphaModFix/>
          </a:blip>
          <a:stretch>
            <a:fillRect/>
          </a:stretch>
        </p:blipFill>
        <p:spPr>
          <a:xfrm>
            <a:off x="6473500" y="906801"/>
            <a:ext cx="2557051" cy="1861251"/>
          </a:xfrm>
          <a:prstGeom prst="rect">
            <a:avLst/>
          </a:prstGeom>
          <a:noFill/>
          <a:ln>
            <a:noFill/>
          </a:ln>
        </p:spPr>
      </p:pic>
      <p:sp>
        <p:nvSpPr>
          <p:cNvPr id="638" name="Google Shape;638;p68"/>
          <p:cNvSpPr/>
          <p:nvPr/>
        </p:nvSpPr>
        <p:spPr>
          <a:xfrm>
            <a:off x="8622450" y="156762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9" name="Google Shape;639;p68"/>
          <p:cNvSpPr/>
          <p:nvPr/>
        </p:nvSpPr>
        <p:spPr>
          <a:xfrm>
            <a:off x="8640150" y="131850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57</a:t>
            </a:fld>
            <a:endParaRPr>
              <a:solidFill>
                <a:schemeClr val="lt1"/>
              </a:solidFill>
            </a:endParaRPr>
          </a:p>
        </p:txBody>
      </p:sp>
      <p:sp>
        <p:nvSpPr>
          <p:cNvPr id="645" name="Google Shape;645;p69"/>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Issues</a:t>
            </a:r>
            <a:endParaRPr b="1">
              <a:solidFill>
                <a:schemeClr val="lt1"/>
              </a:solidFill>
              <a:latin typeface="Roboto Serif"/>
              <a:ea typeface="Roboto Serif"/>
              <a:cs typeface="Roboto Serif"/>
              <a:sym typeface="Roboto Serif"/>
            </a:endParaRPr>
          </a:p>
        </p:txBody>
      </p:sp>
      <p:graphicFrame>
        <p:nvGraphicFramePr>
          <p:cNvPr id="646" name="Google Shape;646;p69"/>
          <p:cNvGraphicFramePr/>
          <p:nvPr/>
        </p:nvGraphicFramePr>
        <p:xfrm>
          <a:off x="94888" y="1043725"/>
          <a:ext cx="3000000" cy="3000000"/>
        </p:xfrm>
        <a:graphic>
          <a:graphicData uri="http://schemas.openxmlformats.org/drawingml/2006/table">
            <a:tbl>
              <a:tblPr>
                <a:noFill/>
                <a:tableStyleId>{AC578167-EF5D-4945-B07D-1B45562BFA20}</a:tableStyleId>
              </a:tblPr>
              <a:tblGrid>
                <a:gridCol w="494875">
                  <a:extLst>
                    <a:ext uri="{9D8B030D-6E8A-4147-A177-3AD203B41FA5}">
                      <a16:colId xmlns:a16="http://schemas.microsoft.com/office/drawing/2014/main" val="20000"/>
                    </a:ext>
                  </a:extLst>
                </a:gridCol>
                <a:gridCol w="784300">
                  <a:extLst>
                    <a:ext uri="{9D8B030D-6E8A-4147-A177-3AD203B41FA5}">
                      <a16:colId xmlns:a16="http://schemas.microsoft.com/office/drawing/2014/main" val="20001"/>
                    </a:ext>
                  </a:extLst>
                </a:gridCol>
                <a:gridCol w="849675">
                  <a:extLst>
                    <a:ext uri="{9D8B030D-6E8A-4147-A177-3AD203B41FA5}">
                      <a16:colId xmlns:a16="http://schemas.microsoft.com/office/drawing/2014/main" val="20002"/>
                    </a:ext>
                  </a:extLst>
                </a:gridCol>
                <a:gridCol w="1139125">
                  <a:extLst>
                    <a:ext uri="{9D8B030D-6E8A-4147-A177-3AD203B41FA5}">
                      <a16:colId xmlns:a16="http://schemas.microsoft.com/office/drawing/2014/main" val="20003"/>
                    </a:ext>
                  </a:extLst>
                </a:gridCol>
                <a:gridCol w="1680675">
                  <a:extLst>
                    <a:ext uri="{9D8B030D-6E8A-4147-A177-3AD203B41FA5}">
                      <a16:colId xmlns:a16="http://schemas.microsoft.com/office/drawing/2014/main" val="20004"/>
                    </a:ext>
                  </a:extLst>
                </a:gridCol>
                <a:gridCol w="1223150">
                  <a:extLst>
                    <a:ext uri="{9D8B030D-6E8A-4147-A177-3AD203B41FA5}">
                      <a16:colId xmlns:a16="http://schemas.microsoft.com/office/drawing/2014/main" val="20005"/>
                    </a:ext>
                  </a:extLst>
                </a:gridCol>
                <a:gridCol w="1344525">
                  <a:extLst>
                    <a:ext uri="{9D8B030D-6E8A-4147-A177-3AD203B41FA5}">
                      <a16:colId xmlns:a16="http://schemas.microsoft.com/office/drawing/2014/main" val="20006"/>
                    </a:ext>
                  </a:extLst>
                </a:gridCol>
                <a:gridCol w="1437900">
                  <a:extLst>
                    <a:ext uri="{9D8B030D-6E8A-4147-A177-3AD203B41FA5}">
                      <a16:colId xmlns:a16="http://schemas.microsoft.com/office/drawing/2014/main" val="20007"/>
                    </a:ext>
                  </a:extLst>
                </a:gridCol>
              </a:tblGrid>
              <a:tr h="200025">
                <a:tc>
                  <a:txBody>
                    <a:bodyPr/>
                    <a:lstStyle/>
                    <a:p>
                      <a:pPr marL="0" lvl="0" indent="0" algn="l" rtl="0">
                        <a:lnSpc>
                          <a:spcPct val="115000"/>
                        </a:lnSpc>
                        <a:spcBef>
                          <a:spcPts val="0"/>
                        </a:spcBef>
                        <a:spcAft>
                          <a:spcPts val="0"/>
                        </a:spcAft>
                        <a:buNone/>
                      </a:pPr>
                      <a:r>
                        <a:rPr lang="en" sz="1000" b="1"/>
                        <a:t>Issue ID</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Date Initiated</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Date Resolved</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Participants</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Description</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Options</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Resolution</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Justification</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809625">
                <a:tc>
                  <a:txBody>
                    <a:bodyPr/>
                    <a:lstStyle/>
                    <a:p>
                      <a:pPr marL="0" lvl="0" indent="0" algn="l" rtl="0">
                        <a:lnSpc>
                          <a:spcPct val="115000"/>
                        </a:lnSpc>
                        <a:spcBef>
                          <a:spcPts val="0"/>
                        </a:spcBef>
                        <a:spcAft>
                          <a:spcPts val="0"/>
                        </a:spcAft>
                        <a:buNone/>
                      </a:pPr>
                      <a:r>
                        <a:rPr lang="en" sz="1000"/>
                        <a:t>I01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11/28/2024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12/04/2024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b="1"/>
                        <a:t>Team</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Too many performance requirements for SVD.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Have revised performance requirements separately for SVD and FVD.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Revised performance requirements down to 6. Clearly defined SVD and FVD objective split.</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Conducted meeting with Crater Grader team and discussed what is feasible and what is not in the given time.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657225">
                <a:tc>
                  <a:txBody>
                    <a:bodyPr/>
                    <a:lstStyle/>
                    <a:p>
                      <a:pPr marL="0" lvl="0" indent="0" algn="l" rtl="0">
                        <a:lnSpc>
                          <a:spcPct val="115000"/>
                        </a:lnSpc>
                        <a:spcBef>
                          <a:spcPts val="0"/>
                        </a:spcBef>
                        <a:spcAft>
                          <a:spcPts val="0"/>
                        </a:spcAft>
                        <a:buNone/>
                      </a:pPr>
                      <a:r>
                        <a:rPr lang="en" sz="1000"/>
                        <a:t>I02</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01/20/2025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01/27/2025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b="1"/>
                        <a:t>Boxiang Fu</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Unable to login to TX2 chip.</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Flash the chip and build docker container from scratch.</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Found that chip was used by LunarX team. Got in contact and obtained login details.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No need to reinvent the wheel if not necessary.</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57225">
                <a:tc>
                  <a:txBody>
                    <a:bodyPr/>
                    <a:lstStyle/>
                    <a:p>
                      <a:pPr marL="0" lvl="0" indent="0" algn="l" rtl="0">
                        <a:lnSpc>
                          <a:spcPct val="115000"/>
                        </a:lnSpc>
                        <a:spcBef>
                          <a:spcPts val="0"/>
                        </a:spcBef>
                        <a:spcAft>
                          <a:spcPts val="0"/>
                        </a:spcAft>
                        <a:buNone/>
                      </a:pPr>
                      <a:r>
                        <a:rPr lang="en" sz="1000"/>
                        <a:t>I03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02/10/2025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02/14/2025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b="1"/>
                        <a:t>Ankit Aggarwal</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Steering mechanism components failed due to wear-and-tear.</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Replace broken parts.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Replaced all components of the assembly and fitted new screws and bolts.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Replaced old parts as a precaution for further failure due to wear-and-tear.</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657225">
                <a:tc>
                  <a:txBody>
                    <a:bodyPr/>
                    <a:lstStyle/>
                    <a:p>
                      <a:pPr marL="0" lvl="0" indent="0" algn="l" rtl="0">
                        <a:lnSpc>
                          <a:spcPct val="115000"/>
                        </a:lnSpc>
                        <a:spcBef>
                          <a:spcPts val="0"/>
                        </a:spcBef>
                        <a:spcAft>
                          <a:spcPts val="0"/>
                        </a:spcAft>
                        <a:buNone/>
                      </a:pPr>
                      <a:r>
                        <a:rPr lang="en" sz="1000"/>
                        <a:t>I04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02/21/2025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02/24/2025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b="1"/>
                        <a:t>Boxiang Fu</a:t>
                      </a:r>
                      <a:endParaRPr sz="1000" b="1"/>
                    </a:p>
                    <a:p>
                      <a:pPr marL="0" lvl="0" indent="0" algn="l" rtl="0">
                        <a:lnSpc>
                          <a:spcPct val="115000"/>
                        </a:lnSpc>
                        <a:spcBef>
                          <a:spcPts val="0"/>
                        </a:spcBef>
                        <a:spcAft>
                          <a:spcPts val="0"/>
                        </a:spcAft>
                        <a:buNone/>
                      </a:pPr>
                      <a:r>
                        <a:rPr lang="en" sz="1000" b="1"/>
                        <a:t>Bhaswanth Ayapilla</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Jetson cannot receive ROS topics published by TX2 chip due to docker driver being set as "bridge" instead of "host".</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Change driver settings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Driver setting changed to "host"</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This allows docker to communicate with host system</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58</a:t>
            </a:fld>
            <a:endParaRPr>
              <a:solidFill>
                <a:schemeClr val="lt1"/>
              </a:solidFill>
            </a:endParaRPr>
          </a:p>
        </p:txBody>
      </p:sp>
      <p:sp>
        <p:nvSpPr>
          <p:cNvPr id="652" name="Google Shape;652;p70"/>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Issues</a:t>
            </a:r>
            <a:endParaRPr b="1">
              <a:solidFill>
                <a:schemeClr val="lt1"/>
              </a:solidFill>
              <a:latin typeface="Roboto Serif"/>
              <a:ea typeface="Roboto Serif"/>
              <a:cs typeface="Roboto Serif"/>
              <a:sym typeface="Roboto Serif"/>
            </a:endParaRPr>
          </a:p>
        </p:txBody>
      </p:sp>
      <p:graphicFrame>
        <p:nvGraphicFramePr>
          <p:cNvPr id="653" name="Google Shape;653;p70"/>
          <p:cNvGraphicFramePr/>
          <p:nvPr/>
        </p:nvGraphicFramePr>
        <p:xfrm>
          <a:off x="137625" y="872275"/>
          <a:ext cx="8868750" cy="3796350"/>
        </p:xfrm>
        <a:graphic>
          <a:graphicData uri="http://schemas.openxmlformats.org/drawingml/2006/table">
            <a:tbl>
              <a:tblPr>
                <a:noFill/>
                <a:tableStyleId>{AC578167-EF5D-4945-B07D-1B45562BFA20}</a:tableStyleId>
              </a:tblPr>
              <a:tblGrid>
                <a:gridCol w="490125">
                  <a:extLst>
                    <a:ext uri="{9D8B030D-6E8A-4147-A177-3AD203B41FA5}">
                      <a16:colId xmlns:a16="http://schemas.microsoft.com/office/drawing/2014/main" val="20000"/>
                    </a:ext>
                  </a:extLst>
                </a:gridCol>
                <a:gridCol w="776825">
                  <a:extLst>
                    <a:ext uri="{9D8B030D-6E8A-4147-A177-3AD203B41FA5}">
                      <a16:colId xmlns:a16="http://schemas.microsoft.com/office/drawing/2014/main" val="20001"/>
                    </a:ext>
                  </a:extLst>
                </a:gridCol>
                <a:gridCol w="841575">
                  <a:extLst>
                    <a:ext uri="{9D8B030D-6E8A-4147-A177-3AD203B41FA5}">
                      <a16:colId xmlns:a16="http://schemas.microsoft.com/office/drawing/2014/main" val="20002"/>
                    </a:ext>
                  </a:extLst>
                </a:gridCol>
                <a:gridCol w="1128250">
                  <a:extLst>
                    <a:ext uri="{9D8B030D-6E8A-4147-A177-3AD203B41FA5}">
                      <a16:colId xmlns:a16="http://schemas.microsoft.com/office/drawing/2014/main" val="20003"/>
                    </a:ext>
                  </a:extLst>
                </a:gridCol>
                <a:gridCol w="1664625">
                  <a:extLst>
                    <a:ext uri="{9D8B030D-6E8A-4147-A177-3AD203B41FA5}">
                      <a16:colId xmlns:a16="http://schemas.microsoft.com/office/drawing/2014/main" val="20004"/>
                    </a:ext>
                  </a:extLst>
                </a:gridCol>
                <a:gridCol w="1211475">
                  <a:extLst>
                    <a:ext uri="{9D8B030D-6E8A-4147-A177-3AD203B41FA5}">
                      <a16:colId xmlns:a16="http://schemas.microsoft.com/office/drawing/2014/main" val="20005"/>
                    </a:ext>
                  </a:extLst>
                </a:gridCol>
                <a:gridCol w="1331700">
                  <a:extLst>
                    <a:ext uri="{9D8B030D-6E8A-4147-A177-3AD203B41FA5}">
                      <a16:colId xmlns:a16="http://schemas.microsoft.com/office/drawing/2014/main" val="20006"/>
                    </a:ext>
                  </a:extLst>
                </a:gridCol>
                <a:gridCol w="1424175">
                  <a:extLst>
                    <a:ext uri="{9D8B030D-6E8A-4147-A177-3AD203B41FA5}">
                      <a16:colId xmlns:a16="http://schemas.microsoft.com/office/drawing/2014/main" val="20007"/>
                    </a:ext>
                  </a:extLst>
                </a:gridCol>
              </a:tblGrid>
              <a:tr h="200025">
                <a:tc>
                  <a:txBody>
                    <a:bodyPr/>
                    <a:lstStyle/>
                    <a:p>
                      <a:pPr marL="0" lvl="0" indent="0" algn="l" rtl="0">
                        <a:lnSpc>
                          <a:spcPct val="115000"/>
                        </a:lnSpc>
                        <a:spcBef>
                          <a:spcPts val="0"/>
                        </a:spcBef>
                        <a:spcAft>
                          <a:spcPts val="0"/>
                        </a:spcAft>
                        <a:buNone/>
                      </a:pPr>
                      <a:r>
                        <a:rPr lang="en" sz="1000" b="1"/>
                        <a:t>Issue ID</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Date Initiated</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Date Resolved</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Participants</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Description</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Options</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Resolution</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tc>
                  <a:txBody>
                    <a:bodyPr/>
                    <a:lstStyle/>
                    <a:p>
                      <a:pPr marL="0" lvl="0" indent="0" algn="l" rtl="0">
                        <a:lnSpc>
                          <a:spcPct val="115000"/>
                        </a:lnSpc>
                        <a:spcBef>
                          <a:spcPts val="0"/>
                        </a:spcBef>
                        <a:spcAft>
                          <a:spcPts val="0"/>
                        </a:spcAft>
                        <a:buNone/>
                      </a:pPr>
                      <a:r>
                        <a:rPr lang="en" sz="1000" b="1"/>
                        <a:t>Justification</a:t>
                      </a:r>
                      <a:endParaRPr sz="10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657225">
                <a:tc>
                  <a:txBody>
                    <a:bodyPr/>
                    <a:lstStyle/>
                    <a:p>
                      <a:pPr marL="0" lvl="0" indent="0" algn="l" rtl="0">
                        <a:lnSpc>
                          <a:spcPct val="115000"/>
                        </a:lnSpc>
                        <a:spcBef>
                          <a:spcPts val="0"/>
                        </a:spcBef>
                        <a:spcAft>
                          <a:spcPts val="0"/>
                        </a:spcAft>
                        <a:buNone/>
                      </a:pPr>
                      <a:r>
                        <a:rPr lang="en" sz="1000"/>
                        <a:t>I05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r" rtl="0">
                        <a:lnSpc>
                          <a:spcPct val="115000"/>
                        </a:lnSpc>
                        <a:spcBef>
                          <a:spcPts val="0"/>
                        </a:spcBef>
                        <a:spcAft>
                          <a:spcPts val="0"/>
                        </a:spcAft>
                        <a:buNone/>
                      </a:pPr>
                      <a:r>
                        <a:rPr lang="en" sz="1000"/>
                        <a:t>02/25/2025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lnSpc>
                          <a:spcPct val="115000"/>
                        </a:lnSpc>
                        <a:spcBef>
                          <a:spcPts val="0"/>
                        </a:spcBef>
                        <a:spcAft>
                          <a:spcPts val="0"/>
                        </a:spcAft>
                        <a:buNone/>
                      </a:pPr>
                      <a:r>
                        <a:rPr lang="en" sz="1000" b="1"/>
                        <a:t>Ankit Aggarwal</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lnSpc>
                          <a:spcPct val="115000"/>
                        </a:lnSpc>
                        <a:spcBef>
                          <a:spcPts val="0"/>
                        </a:spcBef>
                        <a:spcAft>
                          <a:spcPts val="0"/>
                        </a:spcAft>
                        <a:buNone/>
                      </a:pPr>
                      <a:r>
                        <a:rPr lang="en" sz="1000"/>
                        <a:t>E-box Design dependence on to-be manufactured PDB. Can't delay the design as hardware deadline needs to be met</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lnSpc>
                          <a:spcPct val="115000"/>
                        </a:lnSpc>
                        <a:spcBef>
                          <a:spcPts val="0"/>
                        </a:spcBef>
                        <a:spcAft>
                          <a:spcPts val="0"/>
                        </a:spcAft>
                        <a:buNone/>
                      </a:pPr>
                      <a:r>
                        <a:rPr lang="en" sz="1000"/>
                        <a:t>Estimate size based on current PDB and leave enough space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extLst>
                  <a:ext uri="{0D108BD9-81ED-4DB2-BD59-A6C34878D82A}">
                    <a16:rowId xmlns:a16="http://schemas.microsoft.com/office/drawing/2014/main" val="10001"/>
                  </a:ext>
                </a:extLst>
              </a:tr>
              <a:tr h="352425">
                <a:tc>
                  <a:txBody>
                    <a:bodyPr/>
                    <a:lstStyle/>
                    <a:p>
                      <a:pPr marL="0" lvl="0" indent="0" algn="l" rtl="0">
                        <a:lnSpc>
                          <a:spcPct val="115000"/>
                        </a:lnSpc>
                        <a:spcBef>
                          <a:spcPts val="0"/>
                        </a:spcBef>
                        <a:spcAft>
                          <a:spcPts val="0"/>
                        </a:spcAft>
                        <a:buNone/>
                      </a:pPr>
                      <a:r>
                        <a:rPr lang="en" sz="1000"/>
                        <a:t>I06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r" rtl="0">
                        <a:lnSpc>
                          <a:spcPct val="115000"/>
                        </a:lnSpc>
                        <a:spcBef>
                          <a:spcPts val="0"/>
                        </a:spcBef>
                        <a:spcAft>
                          <a:spcPts val="0"/>
                        </a:spcAft>
                        <a:buNone/>
                      </a:pPr>
                      <a:r>
                        <a:rPr lang="en" sz="1000"/>
                        <a:t>02/25/2025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lnSpc>
                          <a:spcPct val="115000"/>
                        </a:lnSpc>
                        <a:spcBef>
                          <a:spcPts val="0"/>
                        </a:spcBef>
                        <a:spcAft>
                          <a:spcPts val="0"/>
                        </a:spcAft>
                        <a:buNone/>
                      </a:pPr>
                      <a:r>
                        <a:rPr lang="en" sz="1000" b="1"/>
                        <a:t>Ankit Aggarwal</a:t>
                      </a:r>
                      <a:endParaRPr sz="1000" b="1"/>
                    </a:p>
                    <a:p>
                      <a:pPr marL="0" lvl="0" indent="0" algn="l" rtl="0">
                        <a:lnSpc>
                          <a:spcPct val="115000"/>
                        </a:lnSpc>
                        <a:spcBef>
                          <a:spcPts val="0"/>
                        </a:spcBef>
                        <a:spcAft>
                          <a:spcPts val="0"/>
                        </a:spcAft>
                        <a:buNone/>
                      </a:pPr>
                      <a:r>
                        <a:rPr lang="en" sz="1000" b="1"/>
                        <a:t>Deepam Ameria</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lnSpc>
                          <a:spcPct val="115000"/>
                        </a:lnSpc>
                        <a:spcBef>
                          <a:spcPts val="0"/>
                        </a:spcBef>
                        <a:spcAft>
                          <a:spcPts val="0"/>
                        </a:spcAft>
                        <a:buNone/>
                      </a:pPr>
                      <a:r>
                        <a:rPr lang="en" sz="1000"/>
                        <a:t>FRC Workshop Access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lnSpc>
                          <a:spcPct val="115000"/>
                        </a:lnSpc>
                        <a:spcBef>
                          <a:spcPts val="0"/>
                        </a:spcBef>
                        <a:spcAft>
                          <a:spcPts val="0"/>
                        </a:spcAft>
                        <a:buNone/>
                      </a:pPr>
                      <a:r>
                        <a:rPr lang="en" sz="1000"/>
                        <a:t>1. Request Tim</a:t>
                      </a:r>
                      <a:endParaRPr sz="1000"/>
                    </a:p>
                    <a:p>
                      <a:pPr marL="0" lvl="0" indent="0" algn="l" rtl="0">
                        <a:lnSpc>
                          <a:spcPct val="115000"/>
                        </a:lnSpc>
                        <a:spcBef>
                          <a:spcPts val="0"/>
                        </a:spcBef>
                        <a:spcAft>
                          <a:spcPts val="0"/>
                        </a:spcAft>
                        <a:buNone/>
                      </a:pPr>
                      <a:r>
                        <a:rPr lang="en" sz="1000"/>
                        <a:t>2. Ask John</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extLst>
                  <a:ext uri="{0D108BD9-81ED-4DB2-BD59-A6C34878D82A}">
                    <a16:rowId xmlns:a16="http://schemas.microsoft.com/office/drawing/2014/main" val="10002"/>
                  </a:ext>
                </a:extLst>
              </a:tr>
              <a:tr h="809625">
                <a:tc>
                  <a:txBody>
                    <a:bodyPr/>
                    <a:lstStyle/>
                    <a:p>
                      <a:pPr marL="0" lvl="0" indent="0" algn="l" rtl="0">
                        <a:lnSpc>
                          <a:spcPct val="115000"/>
                        </a:lnSpc>
                        <a:spcBef>
                          <a:spcPts val="0"/>
                        </a:spcBef>
                        <a:spcAft>
                          <a:spcPts val="0"/>
                        </a:spcAft>
                        <a:buNone/>
                      </a:pPr>
                      <a:r>
                        <a:rPr lang="en" sz="1000"/>
                        <a:t>I07</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r" rtl="0">
                        <a:lnSpc>
                          <a:spcPct val="115000"/>
                        </a:lnSpc>
                        <a:spcBef>
                          <a:spcPts val="0"/>
                        </a:spcBef>
                        <a:spcAft>
                          <a:spcPts val="0"/>
                        </a:spcAft>
                        <a:buNone/>
                      </a:pPr>
                      <a:r>
                        <a:rPr lang="en" sz="1000"/>
                        <a:t>03/04/2025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lnSpc>
                          <a:spcPct val="115000"/>
                        </a:lnSpc>
                        <a:spcBef>
                          <a:spcPts val="0"/>
                        </a:spcBef>
                        <a:spcAft>
                          <a:spcPts val="0"/>
                        </a:spcAft>
                        <a:buNone/>
                      </a:pPr>
                      <a:r>
                        <a:rPr lang="en" sz="1000" b="1"/>
                        <a:t>Boxiang Fu</a:t>
                      </a:r>
                      <a:endParaRPr sz="1000" b="1"/>
                    </a:p>
                    <a:p>
                      <a:pPr marL="0" lvl="0" indent="0" algn="l" rtl="0">
                        <a:lnSpc>
                          <a:spcPct val="115000"/>
                        </a:lnSpc>
                        <a:spcBef>
                          <a:spcPts val="0"/>
                        </a:spcBef>
                        <a:spcAft>
                          <a:spcPts val="0"/>
                        </a:spcAft>
                        <a:buNone/>
                      </a:pPr>
                      <a:r>
                        <a:rPr lang="en" sz="1000" b="1"/>
                        <a:t>Bhaswanth Ayapilla</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lnSpc>
                          <a:spcPct val="115000"/>
                        </a:lnSpc>
                        <a:spcBef>
                          <a:spcPts val="0"/>
                        </a:spcBef>
                        <a:spcAft>
                          <a:spcPts val="0"/>
                        </a:spcAft>
                        <a:buNone/>
                      </a:pPr>
                      <a:r>
                        <a:rPr lang="en" sz="1000"/>
                        <a:t>ZED SDK in docker container not working</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lnSpc>
                          <a:spcPct val="115000"/>
                        </a:lnSpc>
                        <a:spcBef>
                          <a:spcPts val="0"/>
                        </a:spcBef>
                        <a:spcAft>
                          <a:spcPts val="0"/>
                        </a:spcAft>
                        <a:buNone/>
                      </a:pPr>
                      <a:r>
                        <a:rPr lang="en" sz="1000"/>
                        <a:t>1. Use ZED SDK outside docker</a:t>
                      </a:r>
                      <a:endParaRPr sz="1000"/>
                    </a:p>
                    <a:p>
                      <a:pPr marL="0" lvl="0" indent="0" algn="l" rtl="0">
                        <a:lnSpc>
                          <a:spcPct val="115000"/>
                        </a:lnSpc>
                        <a:spcBef>
                          <a:spcPts val="0"/>
                        </a:spcBef>
                        <a:spcAft>
                          <a:spcPts val="0"/>
                        </a:spcAft>
                        <a:buNone/>
                      </a:pPr>
                      <a:r>
                        <a:rPr lang="en" sz="1000"/>
                        <a:t>2. Use a dedicated docker container for SDK</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99"/>
                    </a:solidFill>
                  </a:tcPr>
                </a:tc>
                <a:extLst>
                  <a:ext uri="{0D108BD9-81ED-4DB2-BD59-A6C34878D82A}">
                    <a16:rowId xmlns:a16="http://schemas.microsoft.com/office/drawing/2014/main" val="10003"/>
                  </a:ext>
                </a:extLst>
              </a:tr>
              <a:tr h="1114425">
                <a:tc>
                  <a:txBody>
                    <a:bodyPr/>
                    <a:lstStyle/>
                    <a:p>
                      <a:pPr marL="0" lvl="0" indent="0" algn="l" rtl="0">
                        <a:lnSpc>
                          <a:spcPct val="115000"/>
                        </a:lnSpc>
                        <a:spcBef>
                          <a:spcPts val="0"/>
                        </a:spcBef>
                        <a:spcAft>
                          <a:spcPts val="0"/>
                        </a:spcAft>
                        <a:buNone/>
                      </a:pPr>
                      <a:r>
                        <a:rPr lang="en" sz="1000"/>
                        <a:t>I08</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03/04/2025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000"/>
                        <a:t>03/07/2025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b="1"/>
                        <a:t>Team</a:t>
                      </a:r>
                      <a:endParaRPr sz="1000" b="1"/>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Rear transmission axle is broken</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1. Ask Red for replacement</a:t>
                      </a:r>
                      <a:endParaRPr sz="1000"/>
                    </a:p>
                    <a:p>
                      <a:pPr marL="0" lvl="0" indent="0" algn="l" rtl="0">
                        <a:lnSpc>
                          <a:spcPct val="115000"/>
                        </a:lnSpc>
                        <a:spcBef>
                          <a:spcPts val="0"/>
                        </a:spcBef>
                        <a:spcAft>
                          <a:spcPts val="0"/>
                        </a:spcAft>
                        <a:buNone/>
                      </a:pPr>
                      <a:r>
                        <a:rPr lang="en" sz="1000"/>
                        <a:t>2. Look for substitutes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Found replacement chassis with axel in the PRL. Obtained permission from Red to take apart the replacement chassis for the broken part</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Replaced the part so that we can continue progress on the rover</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bl>
          </a:graphicData>
        </a:graphic>
      </p:graphicFrame>
      <p:sp>
        <p:nvSpPr>
          <p:cNvPr id="654" name="Google Shape;654;p70"/>
          <p:cNvSpPr/>
          <p:nvPr/>
        </p:nvSpPr>
        <p:spPr>
          <a:xfrm>
            <a:off x="136775" y="3411900"/>
            <a:ext cx="8865600" cy="1269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59</a:t>
            </a:fld>
            <a:endParaRPr>
              <a:solidFill>
                <a:schemeClr val="lt1"/>
              </a:solidFill>
            </a:endParaRPr>
          </a:p>
        </p:txBody>
      </p:sp>
      <p:sp>
        <p:nvSpPr>
          <p:cNvPr id="660" name="Google Shape;660;p71"/>
          <p:cNvSpPr txBox="1">
            <a:spLocks noGrp="1"/>
          </p:cNvSpPr>
          <p:nvPr>
            <p:ph type="title"/>
          </p:nvPr>
        </p:nvSpPr>
        <p:spPr>
          <a:xfrm>
            <a:off x="727650" y="2183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Q&amp;A</a:t>
            </a:r>
            <a:endParaRPr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661" name="Google Shape;661;p71"/>
          <p:cNvPicPr preferRelativeResize="0"/>
          <p:nvPr/>
        </p:nvPicPr>
        <p:blipFill>
          <a:blip r:embed="rId3">
            <a:alphaModFix/>
          </a:blip>
          <a:stretch>
            <a:fillRect/>
          </a:stretch>
        </p:blipFill>
        <p:spPr>
          <a:xfrm>
            <a:off x="1874175" y="1234225"/>
            <a:ext cx="5486400" cy="3429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grpSp>
        <p:nvGrpSpPr>
          <p:cNvPr id="118" name="Google Shape;118;p18"/>
          <p:cNvGrpSpPr/>
          <p:nvPr/>
        </p:nvGrpSpPr>
        <p:grpSpPr>
          <a:xfrm>
            <a:off x="2198589" y="803015"/>
            <a:ext cx="4114045" cy="4054681"/>
            <a:chOff x="2340950" y="285618"/>
            <a:chExt cx="4462088" cy="4572261"/>
          </a:xfrm>
        </p:grpSpPr>
        <p:pic>
          <p:nvPicPr>
            <p:cNvPr id="119" name="Google Shape;119;p18"/>
            <p:cNvPicPr preferRelativeResize="0"/>
            <p:nvPr/>
          </p:nvPicPr>
          <p:blipFill rotWithShape="1">
            <a:blip r:embed="rId3">
              <a:alphaModFix amt="80000"/>
            </a:blip>
            <a:srcRect l="16019" t="9882" r="33187" b="16032"/>
            <a:stretch/>
          </p:blipFill>
          <p:spPr>
            <a:xfrm>
              <a:off x="2340950" y="285618"/>
              <a:ext cx="4462088" cy="4572261"/>
            </a:xfrm>
            <a:prstGeom prst="rect">
              <a:avLst/>
            </a:prstGeom>
            <a:noFill/>
            <a:ln w="28575" cap="flat" cmpd="sng">
              <a:solidFill>
                <a:srgbClr val="595959"/>
              </a:solidFill>
              <a:prstDash val="solid"/>
              <a:round/>
              <a:headEnd type="none" w="sm" len="sm"/>
              <a:tailEnd type="none" w="sm" len="sm"/>
            </a:ln>
          </p:spPr>
        </p:pic>
        <p:sp>
          <p:nvSpPr>
            <p:cNvPr id="120" name="Google Shape;120;p18"/>
            <p:cNvSpPr/>
            <p:nvPr/>
          </p:nvSpPr>
          <p:spPr>
            <a:xfrm>
              <a:off x="2512747" y="383354"/>
              <a:ext cx="4156148" cy="4387590"/>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38100" cap="flat" cmpd="sng">
              <a:solidFill>
                <a:srgbClr val="00FFFF"/>
              </a:solidFill>
              <a:prstDash val="solid"/>
              <a:round/>
              <a:headEnd type="none" w="med" len="med"/>
              <a:tailEnd type="none" w="med" len="med"/>
            </a:ln>
          </p:spPr>
        </p:sp>
        <p:cxnSp>
          <p:nvCxnSpPr>
            <p:cNvPr id="121" name="Google Shape;121;p18"/>
            <p:cNvCxnSpPr/>
            <p:nvPr/>
          </p:nvCxnSpPr>
          <p:spPr>
            <a:xfrm rot="10800000" flipH="1">
              <a:off x="5180603" y="3788247"/>
              <a:ext cx="853713" cy="836956"/>
            </a:xfrm>
            <a:prstGeom prst="straightConnector1">
              <a:avLst/>
            </a:prstGeom>
            <a:noFill/>
            <a:ln w="76200" cap="flat" cmpd="sng">
              <a:solidFill>
                <a:srgbClr val="00FF00"/>
              </a:solidFill>
              <a:prstDash val="solid"/>
              <a:round/>
              <a:headEnd type="none" w="med" len="med"/>
              <a:tailEnd type="none" w="med" len="med"/>
            </a:ln>
          </p:spPr>
        </p:cxnSp>
        <p:cxnSp>
          <p:nvCxnSpPr>
            <p:cNvPr id="122" name="Google Shape;122;p18"/>
            <p:cNvCxnSpPr/>
            <p:nvPr/>
          </p:nvCxnSpPr>
          <p:spPr>
            <a:xfrm flipH="1">
              <a:off x="6450549" y="2243133"/>
              <a:ext cx="218337" cy="1163994"/>
            </a:xfrm>
            <a:prstGeom prst="straightConnector1">
              <a:avLst/>
            </a:prstGeom>
            <a:noFill/>
            <a:ln w="76200" cap="flat" cmpd="sng">
              <a:solidFill>
                <a:srgbClr val="00FF00"/>
              </a:solidFill>
              <a:prstDash val="solid"/>
              <a:round/>
              <a:headEnd type="none" w="med" len="med"/>
              <a:tailEnd type="none" w="med" len="med"/>
            </a:ln>
          </p:spPr>
        </p:cxnSp>
        <p:pic>
          <p:nvPicPr>
            <p:cNvPr id="123" name="Google Shape;123;p18"/>
            <p:cNvPicPr preferRelativeResize="0"/>
            <p:nvPr/>
          </p:nvPicPr>
          <p:blipFill>
            <a:blip r:embed="rId4">
              <a:alphaModFix/>
            </a:blip>
            <a:stretch>
              <a:fillRect/>
            </a:stretch>
          </p:blipFill>
          <p:spPr>
            <a:xfrm rot="1950255">
              <a:off x="5033867" y="695346"/>
              <a:ext cx="676291" cy="444506"/>
            </a:xfrm>
            <a:prstGeom prst="rect">
              <a:avLst/>
            </a:prstGeom>
            <a:noFill/>
            <a:ln>
              <a:noFill/>
            </a:ln>
          </p:spPr>
        </p:pic>
        <p:cxnSp>
          <p:nvCxnSpPr>
            <p:cNvPr id="124" name="Google Shape;124;p18"/>
            <p:cNvCxnSpPr/>
            <p:nvPr/>
          </p:nvCxnSpPr>
          <p:spPr>
            <a:xfrm flipH="1">
              <a:off x="2871529" y="552544"/>
              <a:ext cx="1020177" cy="868332"/>
            </a:xfrm>
            <a:prstGeom prst="straightConnector1">
              <a:avLst/>
            </a:prstGeom>
            <a:noFill/>
            <a:ln w="76200" cap="flat" cmpd="sng">
              <a:solidFill>
                <a:srgbClr val="00FF00"/>
              </a:solidFill>
              <a:prstDash val="solid"/>
              <a:round/>
              <a:headEnd type="none" w="med" len="med"/>
              <a:tailEnd type="none" w="med" len="med"/>
            </a:ln>
          </p:spPr>
        </p:cxnSp>
        <p:sp>
          <p:nvSpPr>
            <p:cNvPr id="125" name="Google Shape;125;p18"/>
            <p:cNvSpPr/>
            <p:nvPr/>
          </p:nvSpPr>
          <p:spPr>
            <a:xfrm>
              <a:off x="4546497" y="2850263"/>
              <a:ext cx="689301" cy="678101"/>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8"/>
            <p:cNvSpPr/>
            <p:nvPr/>
          </p:nvSpPr>
          <p:spPr>
            <a:xfrm>
              <a:off x="5732014" y="3940483"/>
              <a:ext cx="302448" cy="292553"/>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8"/>
            <p:cNvSpPr/>
            <p:nvPr/>
          </p:nvSpPr>
          <p:spPr>
            <a:xfrm>
              <a:off x="5235798" y="4139923"/>
              <a:ext cx="341133" cy="345693"/>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 name="Google Shape;128;p18"/>
            <p:cNvSpPr/>
            <p:nvPr/>
          </p:nvSpPr>
          <p:spPr>
            <a:xfrm>
              <a:off x="2428187" y="504091"/>
              <a:ext cx="4287614" cy="4135316"/>
            </a:xfrm>
            <a:prstGeom prst="ellipse">
              <a:avLst/>
            </a:prstGeom>
            <a:noFill/>
            <a:ln w="28575" cap="flat" cmpd="sng">
              <a:solidFill>
                <a:srgbClr val="FFFFFF"/>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29" name="Google Shape;129;p18"/>
          <p:cNvSpPr txBox="1"/>
          <p:nvPr/>
        </p:nvSpPr>
        <p:spPr>
          <a:xfrm>
            <a:off x="422275" y="1687250"/>
            <a:ext cx="14622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Roboto Serif"/>
                <a:ea typeface="Roboto Serif"/>
                <a:cs typeface="Roboto Serif"/>
                <a:sym typeface="Roboto Serif"/>
              </a:rPr>
              <a:t>Reference Latitude</a:t>
            </a:r>
            <a:endParaRPr sz="18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highlight>
                <a:schemeClr val="dk1"/>
              </a:highlight>
              <a:latin typeface="Roboto Serif"/>
              <a:ea typeface="Roboto Serif"/>
              <a:cs typeface="Roboto Serif"/>
              <a:sym typeface="Roboto Serif"/>
            </a:endParaRPr>
          </a:p>
        </p:txBody>
      </p:sp>
      <p:sp>
        <p:nvSpPr>
          <p:cNvPr id="130" name="Google Shape;130;p18"/>
          <p:cNvSpPr txBox="1"/>
          <p:nvPr/>
        </p:nvSpPr>
        <p:spPr>
          <a:xfrm>
            <a:off x="6480761" y="2850073"/>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highlight>
                  <a:schemeClr val="dk1"/>
                </a:highlight>
                <a:latin typeface="Roboto Serif"/>
                <a:ea typeface="Roboto Serif"/>
                <a:cs typeface="Roboto Serif"/>
                <a:sym typeface="Roboto Serif"/>
              </a:rPr>
              <a:t>Groomed Path</a:t>
            </a:r>
            <a:endParaRPr sz="1800">
              <a:solidFill>
                <a:schemeClr val="lt1"/>
              </a:solidFill>
              <a:highlight>
                <a:schemeClr val="dk1"/>
              </a:highlight>
              <a:latin typeface="Roboto Serif"/>
              <a:ea typeface="Roboto Serif"/>
              <a:cs typeface="Roboto Serif"/>
              <a:sym typeface="Roboto Serif"/>
            </a:endParaRPr>
          </a:p>
        </p:txBody>
      </p:sp>
      <p:sp>
        <p:nvSpPr>
          <p:cNvPr id="131" name="Google Shape;131;p18"/>
          <p:cNvSpPr txBox="1"/>
          <p:nvPr/>
        </p:nvSpPr>
        <p:spPr>
          <a:xfrm>
            <a:off x="595724" y="2963765"/>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latin typeface="Roboto Serif"/>
                <a:ea typeface="Roboto Serif"/>
                <a:cs typeface="Roboto Serif"/>
                <a:sym typeface="Roboto Serif"/>
              </a:rPr>
              <a:t>Crater to Avoid</a:t>
            </a:r>
            <a:endParaRPr sz="1800">
              <a:solidFill>
                <a:srgbClr val="FF00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132" name="Google Shape;132;p18"/>
          <p:cNvSpPr txBox="1"/>
          <p:nvPr/>
        </p:nvSpPr>
        <p:spPr>
          <a:xfrm>
            <a:off x="338650" y="3866025"/>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FF"/>
                </a:solidFill>
                <a:latin typeface="Roboto Serif"/>
                <a:ea typeface="Roboto Serif"/>
                <a:cs typeface="Roboto Serif"/>
                <a:sym typeface="Roboto Serif"/>
              </a:rPr>
              <a:t>Original Traversable Path</a:t>
            </a:r>
            <a:endParaRPr sz="1800">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sp>
        <p:nvSpPr>
          <p:cNvPr id="133" name="Google Shape;133;p18"/>
          <p:cNvSpPr txBox="1"/>
          <p:nvPr/>
        </p:nvSpPr>
        <p:spPr>
          <a:xfrm>
            <a:off x="6415047" y="3960082"/>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9900"/>
                </a:solidFill>
                <a:latin typeface="Roboto Serif"/>
                <a:ea typeface="Roboto Serif"/>
                <a:cs typeface="Roboto Serif"/>
                <a:sym typeface="Roboto Serif"/>
              </a:rPr>
              <a:t>Craters to Groom</a:t>
            </a:r>
            <a:endParaRPr sz="1800">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134" name="Google Shape;134;p18"/>
          <p:cNvSpPr txBox="1"/>
          <p:nvPr/>
        </p:nvSpPr>
        <p:spPr>
          <a:xfrm>
            <a:off x="6441875" y="889700"/>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1C232"/>
                </a:solidFill>
                <a:latin typeface="Roboto Serif"/>
                <a:ea typeface="Roboto Serif"/>
                <a:cs typeface="Roboto Serif"/>
                <a:sym typeface="Roboto Serif"/>
              </a:rPr>
              <a:t>Lunar ROADSTER</a:t>
            </a:r>
            <a:endParaRPr sz="1800">
              <a:solidFill>
                <a:srgbClr val="F1C232"/>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F1C232"/>
              </a:solidFill>
              <a:latin typeface="Roboto Serif"/>
              <a:ea typeface="Roboto Serif"/>
              <a:cs typeface="Roboto Serif"/>
              <a:sym typeface="Roboto Serif"/>
            </a:endParaRPr>
          </a:p>
        </p:txBody>
      </p:sp>
      <p:cxnSp>
        <p:nvCxnSpPr>
          <p:cNvPr id="135" name="Google Shape;135;p18"/>
          <p:cNvCxnSpPr/>
          <p:nvPr/>
        </p:nvCxnSpPr>
        <p:spPr>
          <a:xfrm flipH="1">
            <a:off x="1827131" y="1660935"/>
            <a:ext cx="912900" cy="233400"/>
          </a:xfrm>
          <a:prstGeom prst="straightConnector1">
            <a:avLst/>
          </a:prstGeom>
          <a:noFill/>
          <a:ln w="19050" cap="flat" cmpd="sng">
            <a:solidFill>
              <a:schemeClr val="lt1"/>
            </a:solidFill>
            <a:prstDash val="solid"/>
            <a:round/>
            <a:headEnd type="none" w="med" len="med"/>
            <a:tailEnd type="triangle" w="med" len="med"/>
          </a:ln>
        </p:spPr>
      </p:cxnSp>
      <p:cxnSp>
        <p:nvCxnSpPr>
          <p:cNvPr id="136" name="Google Shape;136;p18"/>
          <p:cNvCxnSpPr/>
          <p:nvPr/>
        </p:nvCxnSpPr>
        <p:spPr>
          <a:xfrm flipH="1">
            <a:off x="1723622" y="3355348"/>
            <a:ext cx="2433300" cy="2100"/>
          </a:xfrm>
          <a:prstGeom prst="straightConnector1">
            <a:avLst/>
          </a:prstGeom>
          <a:noFill/>
          <a:ln w="19050" cap="flat" cmpd="sng">
            <a:solidFill>
              <a:srgbClr val="FF0000"/>
            </a:solidFill>
            <a:prstDash val="solid"/>
            <a:round/>
            <a:headEnd type="none" w="med" len="med"/>
            <a:tailEnd type="triangle" w="med" len="med"/>
          </a:ln>
        </p:spPr>
      </p:cxnSp>
      <p:cxnSp>
        <p:nvCxnSpPr>
          <p:cNvPr id="137" name="Google Shape;137;p18"/>
          <p:cNvCxnSpPr/>
          <p:nvPr/>
        </p:nvCxnSpPr>
        <p:spPr>
          <a:xfrm flipH="1">
            <a:off x="1718745" y="3650044"/>
            <a:ext cx="900000" cy="435900"/>
          </a:xfrm>
          <a:prstGeom prst="straightConnector1">
            <a:avLst/>
          </a:prstGeom>
          <a:noFill/>
          <a:ln w="19050" cap="flat" cmpd="sng">
            <a:solidFill>
              <a:srgbClr val="00FFFF"/>
            </a:solidFill>
            <a:prstDash val="solid"/>
            <a:round/>
            <a:headEnd type="none" w="med" len="med"/>
            <a:tailEnd type="triangle" w="med" len="med"/>
          </a:ln>
        </p:spPr>
      </p:cxnSp>
      <p:cxnSp>
        <p:nvCxnSpPr>
          <p:cNvPr id="138" name="Google Shape;138;p18"/>
          <p:cNvCxnSpPr>
            <a:endCxn id="134" idx="1"/>
          </p:cNvCxnSpPr>
          <p:nvPr/>
        </p:nvCxnSpPr>
        <p:spPr>
          <a:xfrm rot="10800000" flipH="1">
            <a:off x="5120675" y="1304000"/>
            <a:ext cx="1321200" cy="49800"/>
          </a:xfrm>
          <a:prstGeom prst="straightConnector1">
            <a:avLst/>
          </a:prstGeom>
          <a:noFill/>
          <a:ln w="19050" cap="flat" cmpd="sng">
            <a:solidFill>
              <a:srgbClr val="FFD700"/>
            </a:solidFill>
            <a:prstDash val="solid"/>
            <a:round/>
            <a:headEnd type="none" w="med" len="med"/>
            <a:tailEnd type="triangle" w="med" len="med"/>
          </a:ln>
        </p:spPr>
      </p:cxnSp>
      <p:cxnSp>
        <p:nvCxnSpPr>
          <p:cNvPr id="139" name="Google Shape;139;p18"/>
          <p:cNvCxnSpPr>
            <a:endCxn id="133" idx="1"/>
          </p:cNvCxnSpPr>
          <p:nvPr/>
        </p:nvCxnSpPr>
        <p:spPr>
          <a:xfrm rot="10800000" flipH="1">
            <a:off x="5095047" y="4374382"/>
            <a:ext cx="1320000" cy="159900"/>
          </a:xfrm>
          <a:prstGeom prst="straightConnector1">
            <a:avLst/>
          </a:prstGeom>
          <a:noFill/>
          <a:ln w="19050" cap="flat" cmpd="sng">
            <a:solidFill>
              <a:srgbClr val="FF9900"/>
            </a:solidFill>
            <a:prstDash val="solid"/>
            <a:round/>
            <a:headEnd type="none" w="med" len="med"/>
            <a:tailEnd type="triangle" w="med" len="med"/>
          </a:ln>
        </p:spPr>
      </p:cxnSp>
      <p:cxnSp>
        <p:nvCxnSpPr>
          <p:cNvPr id="140" name="Google Shape;140;p18"/>
          <p:cNvCxnSpPr>
            <a:endCxn id="133" idx="1"/>
          </p:cNvCxnSpPr>
          <p:nvPr/>
        </p:nvCxnSpPr>
        <p:spPr>
          <a:xfrm>
            <a:off x="5563047" y="4265482"/>
            <a:ext cx="852000" cy="108900"/>
          </a:xfrm>
          <a:prstGeom prst="straightConnector1">
            <a:avLst/>
          </a:prstGeom>
          <a:noFill/>
          <a:ln w="19050" cap="flat" cmpd="sng">
            <a:solidFill>
              <a:srgbClr val="FF9900"/>
            </a:solidFill>
            <a:prstDash val="solid"/>
            <a:round/>
            <a:headEnd type="none" w="med" len="med"/>
            <a:tailEnd type="triangle" w="med" len="med"/>
          </a:ln>
        </p:spPr>
      </p:cxnSp>
      <p:cxnSp>
        <p:nvCxnSpPr>
          <p:cNvPr id="141" name="Google Shape;141;p18"/>
          <p:cNvCxnSpPr/>
          <p:nvPr/>
        </p:nvCxnSpPr>
        <p:spPr>
          <a:xfrm>
            <a:off x="6071681" y="3060675"/>
            <a:ext cx="453000" cy="73800"/>
          </a:xfrm>
          <a:prstGeom prst="straightConnector1">
            <a:avLst/>
          </a:prstGeom>
          <a:noFill/>
          <a:ln w="19050" cap="flat" cmpd="sng">
            <a:solidFill>
              <a:srgbClr val="00FF00"/>
            </a:solidFill>
            <a:prstDash val="solid"/>
            <a:round/>
            <a:headEnd type="none" w="med" len="med"/>
            <a:tailEnd type="triangle" w="med" len="med"/>
          </a:ln>
        </p:spPr>
      </p:cxnSp>
      <p:sp>
        <p:nvSpPr>
          <p:cNvPr id="142" name="Google Shape;142;p18"/>
          <p:cNvSpPr txBox="1">
            <a:spLocks noGrp="1"/>
          </p:cNvSpPr>
          <p:nvPr>
            <p:ph type="ctrTitle" idx="4294967295"/>
          </p:nvPr>
        </p:nvSpPr>
        <p:spPr>
          <a:xfrm>
            <a:off x="678925" y="99550"/>
            <a:ext cx="7481400" cy="64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b="1">
                <a:solidFill>
                  <a:schemeClr val="lt2"/>
                </a:solidFill>
                <a:latin typeface="Roboto Serif"/>
                <a:ea typeface="Roboto Serif"/>
                <a:cs typeface="Roboto Serif"/>
                <a:sym typeface="Roboto Serif"/>
              </a:rPr>
              <a:t>Use Case</a:t>
            </a:r>
            <a:r>
              <a:rPr lang="en" sz="2800">
                <a:solidFill>
                  <a:schemeClr val="lt2"/>
                </a:solidFill>
                <a:latin typeface="Roboto Serif"/>
                <a:ea typeface="Roboto Serif"/>
                <a:cs typeface="Roboto Serif"/>
                <a:sym typeface="Roboto Serif"/>
              </a:rPr>
              <a:t>: </a:t>
            </a:r>
            <a:r>
              <a:rPr lang="en">
                <a:solidFill>
                  <a:srgbClr val="FFD700"/>
                </a:solidFill>
                <a:latin typeface="Roboto Serif"/>
                <a:ea typeface="Roboto Serif"/>
                <a:cs typeface="Roboto Serif"/>
                <a:sym typeface="Roboto Serif"/>
              </a:rPr>
              <a:t>Circular Path Grooming</a:t>
            </a:r>
            <a:endParaRPr sz="2800">
              <a:solidFill>
                <a:srgbClr val="FFD700"/>
              </a:solidFill>
              <a:latin typeface="Roboto Serif"/>
              <a:ea typeface="Roboto Serif"/>
              <a:cs typeface="Roboto Serif"/>
              <a:sym typeface="Roboto Serif"/>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60</a:t>
            </a:fld>
            <a:endParaRPr>
              <a:solidFill>
                <a:schemeClr val="lt1"/>
              </a:solidFill>
            </a:endParaRPr>
          </a:p>
        </p:txBody>
      </p:sp>
      <p:sp>
        <p:nvSpPr>
          <p:cNvPr id="667" name="Google Shape;667;p72"/>
          <p:cNvSpPr txBox="1">
            <a:spLocks noGrp="1"/>
          </p:cNvSpPr>
          <p:nvPr>
            <p:ph type="title"/>
          </p:nvPr>
        </p:nvSpPr>
        <p:spPr>
          <a:xfrm>
            <a:off x="727638" y="36527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Thank You!</a:t>
            </a:r>
            <a:endParaRPr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668" name="Google Shape;668;p72"/>
          <p:cNvSpPr txBox="1">
            <a:spLocks noGrp="1"/>
          </p:cNvSpPr>
          <p:nvPr>
            <p:ph type="title"/>
          </p:nvPr>
        </p:nvSpPr>
        <p:spPr>
          <a:xfrm>
            <a:off x="757962" y="2417550"/>
            <a:ext cx="7943100" cy="535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020" b="1">
                <a:solidFill>
                  <a:schemeClr val="lt1"/>
                </a:solidFill>
                <a:latin typeface="Roboto Serif"/>
                <a:ea typeface="Roboto Serif"/>
                <a:cs typeface="Roboto Serif"/>
                <a:sym typeface="Roboto Serif"/>
              </a:rPr>
              <a:t>https://mrsdprojects.ri.cmu.edu/2025teami/</a:t>
            </a:r>
            <a:endParaRPr sz="2020"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SzPts val="990"/>
              <a:buNone/>
            </a:pPr>
            <a:endParaRPr sz="2020" b="1">
              <a:solidFill>
                <a:schemeClr val="lt1"/>
              </a:solidFill>
              <a:latin typeface="Roboto Serif"/>
              <a:ea typeface="Roboto Serif"/>
              <a:cs typeface="Roboto Serif"/>
              <a:sym typeface="Roboto Serif"/>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3"/>
          <p:cNvSpPr txBox="1">
            <a:spLocks noGrp="1"/>
          </p:cNvSpPr>
          <p:nvPr>
            <p:ph type="title"/>
          </p:nvPr>
        </p:nvSpPr>
        <p:spPr>
          <a:xfrm>
            <a:off x="727650" y="4469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Appendices</a:t>
            </a:r>
            <a:endParaRPr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674" name="Google Shape;674;p73"/>
          <p:cNvSpPr txBox="1">
            <a:spLocks noGrp="1"/>
          </p:cNvSpPr>
          <p:nvPr>
            <p:ph type="body" idx="1"/>
          </p:nvPr>
        </p:nvSpPr>
        <p:spPr>
          <a:xfrm>
            <a:off x="727650" y="1141000"/>
            <a:ext cx="7688700" cy="3735900"/>
          </a:xfrm>
          <a:prstGeom prst="rect">
            <a:avLst/>
          </a:prstGeom>
        </p:spPr>
        <p:txBody>
          <a:bodyPr spcFirstLastPara="1" wrap="square" lIns="91425" tIns="91425" rIns="91425" bIns="91425" anchor="t" anchorCtr="0">
            <a:normAutofit fontScale="47500"/>
          </a:bodyPr>
          <a:lstStyle/>
          <a:p>
            <a:pPr marL="0" lvl="0" indent="0" algn="l" rtl="0">
              <a:spcBef>
                <a:spcPts val="0"/>
              </a:spcBef>
              <a:spcAft>
                <a:spcPts val="0"/>
              </a:spcAft>
              <a:buNone/>
            </a:pPr>
            <a:r>
              <a:rPr lang="en">
                <a:solidFill>
                  <a:schemeClr val="lt1"/>
                </a:solidFill>
                <a:latin typeface="Roboto Serif"/>
                <a:ea typeface="Roboto Serif"/>
                <a:cs typeface="Roboto Serif"/>
                <a:sym typeface="Roboto Serif"/>
              </a:rPr>
              <a:t>A.1. Derivation for P.5:</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Chang’e-4’s landing site was surveyed and found that 97.5% of nearby craters were below 15.5 meters in diameter.</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Our rover is approximately 1/30th the size of a commercial grader, so it shall be able to grade 15.5/30 ≈ 0.5 meter craters at least.</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10.3390/rs14153608</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A.2. Derivation for P.3:</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Average depth-to-diameter (DtoD) ratio of 0.07 near the North pole</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Assuming worst-case scenario of a crater with twice DtoD ratio of 0.14, the gradient is θ = arctan(0.14*2) ≈ 15 degrees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Contact pressure requirement follows recommendation from NASA</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10.1029/2022GL100886, NASA/TP—2006–214605</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A.3. Derivation for P.1:</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Recommendation from Nature paper on extraterrestrial path-planning metrics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10.1038/s41598-023-49144-8</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Credits for images:</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Generative AI</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Google Images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Dr. William Red Whittaker’s slides</a:t>
            </a:r>
            <a:endParaRPr>
              <a:solidFill>
                <a:schemeClr val="lt1"/>
              </a:solidFill>
              <a:latin typeface="Roboto Serif"/>
              <a:ea typeface="Roboto Serif"/>
              <a:cs typeface="Roboto Serif"/>
              <a:sym typeface="Roboto Serif"/>
            </a:endParaRPr>
          </a:p>
        </p:txBody>
      </p:sp>
      <p:sp>
        <p:nvSpPr>
          <p:cNvPr id="675" name="Google Shape;675;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61</a:t>
            </a:fld>
            <a:endParaRPr>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681" name="Google Shape;681;p74"/>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682" name="Google Shape;682;p74"/>
          <p:cNvGraphicFramePr/>
          <p:nvPr/>
        </p:nvGraphicFramePr>
        <p:xfrm>
          <a:off x="155850" y="670550"/>
          <a:ext cx="8832300" cy="4357403"/>
        </p:xfrm>
        <a:graphic>
          <a:graphicData uri="http://schemas.openxmlformats.org/drawingml/2006/table">
            <a:tbl>
              <a:tblPr>
                <a:noFill/>
                <a:tableStyleId>{AC578167-EF5D-4945-B07D-1B45562BFA20}</a:tableStyleId>
              </a:tblPr>
              <a:tblGrid>
                <a:gridCol w="790975">
                  <a:extLst>
                    <a:ext uri="{9D8B030D-6E8A-4147-A177-3AD203B41FA5}">
                      <a16:colId xmlns:a16="http://schemas.microsoft.com/office/drawing/2014/main" val="20000"/>
                    </a:ext>
                  </a:extLst>
                </a:gridCol>
                <a:gridCol w="1136075">
                  <a:extLst>
                    <a:ext uri="{9D8B030D-6E8A-4147-A177-3AD203B41FA5}">
                      <a16:colId xmlns:a16="http://schemas.microsoft.com/office/drawing/2014/main" val="20001"/>
                    </a:ext>
                  </a:extLst>
                </a:gridCol>
                <a:gridCol w="612425">
                  <a:extLst>
                    <a:ext uri="{9D8B030D-6E8A-4147-A177-3AD203B41FA5}">
                      <a16:colId xmlns:a16="http://schemas.microsoft.com/office/drawing/2014/main" val="20002"/>
                    </a:ext>
                  </a:extLst>
                </a:gridCol>
                <a:gridCol w="576925">
                  <a:extLst>
                    <a:ext uri="{9D8B030D-6E8A-4147-A177-3AD203B41FA5}">
                      <a16:colId xmlns:a16="http://schemas.microsoft.com/office/drawing/2014/main" val="20003"/>
                    </a:ext>
                  </a:extLst>
                </a:gridCol>
                <a:gridCol w="1721875">
                  <a:extLst>
                    <a:ext uri="{9D8B030D-6E8A-4147-A177-3AD203B41FA5}">
                      <a16:colId xmlns:a16="http://schemas.microsoft.com/office/drawing/2014/main" val="20004"/>
                    </a:ext>
                  </a:extLst>
                </a:gridCol>
                <a:gridCol w="1588725">
                  <a:extLst>
                    <a:ext uri="{9D8B030D-6E8A-4147-A177-3AD203B41FA5}">
                      <a16:colId xmlns:a16="http://schemas.microsoft.com/office/drawing/2014/main" val="20005"/>
                    </a:ext>
                  </a:extLst>
                </a:gridCol>
                <a:gridCol w="2405300">
                  <a:extLst>
                    <a:ext uri="{9D8B030D-6E8A-4147-A177-3AD203B41FA5}">
                      <a16:colId xmlns:a16="http://schemas.microsoft.com/office/drawing/2014/main" val="20006"/>
                    </a:ext>
                  </a:extLst>
                </a:gridCol>
              </a:tblGrid>
              <a:tr h="19757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61000">
                <a:tc rowSpan="3">
                  <a:txBody>
                    <a:bodyPr/>
                    <a:lstStyle/>
                    <a:p>
                      <a:pPr marL="0" lvl="0" indent="0" algn="ctr" rtl="0">
                        <a:lnSpc>
                          <a:spcPct val="115000"/>
                        </a:lnSpc>
                        <a:spcBef>
                          <a:spcPts val="0"/>
                        </a:spcBef>
                        <a:spcAft>
                          <a:spcPts val="0"/>
                        </a:spcAft>
                        <a:buNone/>
                      </a:pPr>
                      <a:r>
                        <a:rPr lang="en" sz="800">
                          <a:solidFill>
                            <a:schemeClr val="lt1"/>
                          </a:solidFill>
                        </a:rPr>
                        <a:t>R1</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PRL Testbed 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PRL Testbed unavailable due to scheduling conflicts with other high priority projects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No testbed available for testing and/or SVD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Devise and discuss a testing and demo plan with Red and other stakeholders of the PRL testbed beforehand and reserve slots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Reach out to external testing facilities like Astrobotic or CAT for a backup testing facility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Schedule tests at night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97575">
                <a:tc rowSpan="3">
                  <a:txBody>
                    <a:bodyPr/>
                    <a:lstStyle/>
                    <a:p>
                      <a:pPr marL="0" lvl="0" indent="0" algn="ctr" rtl="0">
                        <a:lnSpc>
                          <a:spcPct val="115000"/>
                        </a:lnSpc>
                        <a:spcBef>
                          <a:spcPts val="0"/>
                        </a:spcBef>
                        <a:spcAft>
                          <a:spcPts val="0"/>
                        </a:spcAft>
                        <a:buNone/>
                      </a:pPr>
                      <a:r>
                        <a:rPr lang="en" sz="800">
                          <a:solidFill>
                            <a:schemeClr val="lt1"/>
                          </a:solidFill>
                        </a:rPr>
                        <a:t>R2</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Excavator and grader tool planner takes longer than expected to deliver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Integration of the excavator and grader software with hardware takes longer than expected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Unable to meet SVD deadline and potential requirements change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Shift requirements for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Integrate the grader during Fall semester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Potentially use off-the-shelf code if available, preferably from CraterGrader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19875">
                <a:tc rowSpan="4">
                  <a:txBody>
                    <a:bodyPr/>
                    <a:lstStyle/>
                    <a:p>
                      <a:pPr marL="0" lvl="0" indent="0" algn="ctr" rtl="0">
                        <a:lnSpc>
                          <a:spcPct val="115000"/>
                        </a:lnSpc>
                        <a:spcBef>
                          <a:spcPts val="0"/>
                        </a:spcBef>
                        <a:spcAft>
                          <a:spcPts val="0"/>
                        </a:spcAft>
                        <a:buNone/>
                      </a:pPr>
                      <a:r>
                        <a:rPr lang="en" sz="800">
                          <a:solidFill>
                            <a:schemeClr val="lt1"/>
                          </a:solidFill>
                        </a:rPr>
                        <a:t>R3</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Integration issues between subsystems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Deepam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Subsystems work individually, but integration and communication between the subsystems are flawed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Delay in integration causing scheduling overruns, requirements change and failure of the demo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Perform unit testing and subsystem validation continuously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Integrate one subsystem at a time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a common framework (e.g. ROS2 interfaces) for communication between subsystems to reduce bugs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Keep to planned schedule and have at least 5 weeks for testing and integration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319875">
                <a:tc rowSpan="3">
                  <a:txBody>
                    <a:bodyPr/>
                    <a:lstStyle/>
                    <a:p>
                      <a:pPr marL="0" lvl="0" indent="0" algn="ctr" rtl="0">
                        <a:lnSpc>
                          <a:spcPct val="115000"/>
                        </a:lnSpc>
                        <a:spcBef>
                          <a:spcPts val="0"/>
                        </a:spcBef>
                        <a:spcAft>
                          <a:spcPts val="0"/>
                        </a:spcAft>
                        <a:buNone/>
                      </a:pPr>
                      <a:r>
                        <a:rPr lang="en" sz="800">
                          <a:solidFill>
                            <a:schemeClr val="lt1"/>
                          </a:solidFill>
                        </a:rPr>
                        <a:t>R4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Belly depth sensor is not suitable for validation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Bhaswanth</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belly depth camera is used to validate if a groomed crater is satisfiable. The sensor may not be able to adequately determine depth variations suitable for validation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Will result in major revision and changes to the validation architecture and functional requirement, causing delays in 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Mount the depth camera at another location on the rover (e.g. on a mast)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another sensor to determine depth variations (e.g. LIDAR, visual odometry, IR sensor)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r h="254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all else fails, use the total station for validation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688" name="Google Shape;688;p75"/>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689" name="Google Shape;689;p75"/>
          <p:cNvGraphicFramePr/>
          <p:nvPr/>
        </p:nvGraphicFramePr>
        <p:xfrm>
          <a:off x="79675" y="573875"/>
          <a:ext cx="8984650" cy="4746378"/>
        </p:xfrm>
        <a:graphic>
          <a:graphicData uri="http://schemas.openxmlformats.org/drawingml/2006/table">
            <a:tbl>
              <a:tblPr>
                <a:noFill/>
                <a:tableStyleId>{AC578167-EF5D-4945-B07D-1B45562BFA20}</a:tableStyleId>
              </a:tblPr>
              <a:tblGrid>
                <a:gridCol w="505375">
                  <a:extLst>
                    <a:ext uri="{9D8B030D-6E8A-4147-A177-3AD203B41FA5}">
                      <a16:colId xmlns:a16="http://schemas.microsoft.com/office/drawing/2014/main" val="20000"/>
                    </a:ext>
                  </a:extLst>
                </a:gridCol>
                <a:gridCol w="1197950">
                  <a:extLst>
                    <a:ext uri="{9D8B030D-6E8A-4147-A177-3AD203B41FA5}">
                      <a16:colId xmlns:a16="http://schemas.microsoft.com/office/drawing/2014/main" val="20001"/>
                    </a:ext>
                  </a:extLst>
                </a:gridCol>
                <a:gridCol w="645775">
                  <a:extLst>
                    <a:ext uri="{9D8B030D-6E8A-4147-A177-3AD203B41FA5}">
                      <a16:colId xmlns:a16="http://schemas.microsoft.com/office/drawing/2014/main" val="20002"/>
                    </a:ext>
                  </a:extLst>
                </a:gridCol>
                <a:gridCol w="608350">
                  <a:extLst>
                    <a:ext uri="{9D8B030D-6E8A-4147-A177-3AD203B41FA5}">
                      <a16:colId xmlns:a16="http://schemas.microsoft.com/office/drawing/2014/main" val="20003"/>
                    </a:ext>
                  </a:extLst>
                </a:gridCol>
                <a:gridCol w="1815650">
                  <a:extLst>
                    <a:ext uri="{9D8B030D-6E8A-4147-A177-3AD203B41FA5}">
                      <a16:colId xmlns:a16="http://schemas.microsoft.com/office/drawing/2014/main" val="20004"/>
                    </a:ext>
                  </a:extLst>
                </a:gridCol>
                <a:gridCol w="1675250">
                  <a:extLst>
                    <a:ext uri="{9D8B030D-6E8A-4147-A177-3AD203B41FA5}">
                      <a16:colId xmlns:a16="http://schemas.microsoft.com/office/drawing/2014/main" val="20005"/>
                    </a:ext>
                  </a:extLst>
                </a:gridCol>
                <a:gridCol w="2536300">
                  <a:extLst>
                    <a:ext uri="{9D8B030D-6E8A-4147-A177-3AD203B41FA5}">
                      <a16:colId xmlns:a16="http://schemas.microsoft.com/office/drawing/2014/main" val="20006"/>
                    </a:ext>
                  </a:extLst>
                </a:gridCol>
              </a:tblGrid>
              <a:tr h="29372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93725">
                <a:tc rowSpan="3">
                  <a:txBody>
                    <a:bodyPr/>
                    <a:lstStyle/>
                    <a:p>
                      <a:pPr marL="0" lvl="0" indent="0" algn="ctr" rtl="0">
                        <a:lnSpc>
                          <a:spcPct val="115000"/>
                        </a:lnSpc>
                        <a:spcBef>
                          <a:spcPts val="0"/>
                        </a:spcBef>
                        <a:spcAft>
                          <a:spcPts val="0"/>
                        </a:spcAft>
                        <a:buNone/>
                      </a:pPr>
                      <a:r>
                        <a:rPr lang="en" sz="800">
                          <a:solidFill>
                            <a:schemeClr val="lt1"/>
                          </a:solidFill>
                        </a:rPr>
                        <a:t>R5</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Unable to get Crater Grader to perform autonomous crater filling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Bhaswanth</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Our rover builds on top of the work accomplished by Crater Grader. If we cannot get Crater Grader to perform autonomous crater filling, we may need to spend more time working on the navigation stack and designing the entire pipeline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Extra time commitment to start from scratch or obtaining a suitable replacement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Thoroughly go through Crater Grader's code and the mechanical schematics provided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937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Test each component and wiring to see if they are working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813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it is still not working, inherit only the software component from Crater Grader and build hardware ourselves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93725">
                <a:tc rowSpan="5">
                  <a:txBody>
                    <a:bodyPr/>
                    <a:lstStyle/>
                    <a:p>
                      <a:pPr marL="0" lvl="0" indent="0" algn="ctr" rtl="0">
                        <a:lnSpc>
                          <a:spcPct val="115000"/>
                        </a:lnSpc>
                        <a:spcBef>
                          <a:spcPts val="0"/>
                        </a:spcBef>
                        <a:spcAft>
                          <a:spcPts val="0"/>
                        </a:spcAft>
                        <a:buNone/>
                      </a:pPr>
                      <a:r>
                        <a:rPr lang="en" sz="800">
                          <a:solidFill>
                            <a:schemeClr val="lt1"/>
                          </a:solidFill>
                        </a:rPr>
                        <a:t>R6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Delay in arrival and manufacture of hardware components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Shipping delays of components ordered and/or manufacturing delays on custom made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Delays in hardware integration, causing pushbacks in scheduling and software development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Use off-the-shelf components that are available on hand (e.g. from CMU labs or Red's workshop)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552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Start ordering and designing components during Winter break so there is adequate leeway for delivery and manufacturing before Spring semester starts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simulations to work on software components while we wait for the components to be delivered and/or manufactured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2937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Implement other subsystems that are independent from the subsystem that is missing parts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 case of delay in wheels, work with the existing wheels and proceed with the timeline while waiting for the new ones to arrive.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293725">
                <a:tc rowSpan="3">
                  <a:txBody>
                    <a:bodyPr/>
                    <a:lstStyle/>
                    <a:p>
                      <a:pPr marL="0" lvl="0" indent="0" algn="ctr" rtl="0">
                        <a:lnSpc>
                          <a:spcPct val="115000"/>
                        </a:lnSpc>
                        <a:spcBef>
                          <a:spcPts val="0"/>
                        </a:spcBef>
                        <a:spcAft>
                          <a:spcPts val="0"/>
                        </a:spcAft>
                        <a:buNone/>
                      </a:pPr>
                      <a:r>
                        <a:rPr lang="en" sz="800">
                          <a:solidFill>
                            <a:schemeClr val="lt1"/>
                          </a:solidFill>
                        </a:rPr>
                        <a:t>R7</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Lack of proper simulation environment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Inability to accurately simulate the rover in a Lunar-like environment can lead to suboptimal performance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rover's performance in the Moon Pit may be compromised, leading to inefficiencies, mission delays, or potential failure in achieving key objectives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Ask CraterGrader how they ran all their simulations and gather resources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Explore LunarSim - https://github.com/PUTvision/LunarSim and check how useful this will be, during the winter break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1773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Develop Gazebo environment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695" name="Google Shape;695;p76"/>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696" name="Google Shape;696;p76"/>
          <p:cNvGraphicFramePr/>
          <p:nvPr/>
        </p:nvGraphicFramePr>
        <p:xfrm>
          <a:off x="171100" y="587075"/>
          <a:ext cx="8801800" cy="4596614"/>
        </p:xfrm>
        <a:graphic>
          <a:graphicData uri="http://schemas.openxmlformats.org/drawingml/2006/table">
            <a:tbl>
              <a:tblPr>
                <a:noFill/>
                <a:tableStyleId>{AC578167-EF5D-4945-B07D-1B45562BFA20}</a:tableStyleId>
              </a:tblPr>
              <a:tblGrid>
                <a:gridCol w="495100">
                  <a:extLst>
                    <a:ext uri="{9D8B030D-6E8A-4147-A177-3AD203B41FA5}">
                      <a16:colId xmlns:a16="http://schemas.microsoft.com/office/drawing/2014/main" val="20000"/>
                    </a:ext>
                  </a:extLst>
                </a:gridCol>
                <a:gridCol w="1173575">
                  <a:extLst>
                    <a:ext uri="{9D8B030D-6E8A-4147-A177-3AD203B41FA5}">
                      <a16:colId xmlns:a16="http://schemas.microsoft.com/office/drawing/2014/main" val="20001"/>
                    </a:ext>
                  </a:extLst>
                </a:gridCol>
                <a:gridCol w="632650">
                  <a:extLst>
                    <a:ext uri="{9D8B030D-6E8A-4147-A177-3AD203B41FA5}">
                      <a16:colId xmlns:a16="http://schemas.microsoft.com/office/drawing/2014/main" val="20002"/>
                    </a:ext>
                  </a:extLst>
                </a:gridCol>
                <a:gridCol w="595950">
                  <a:extLst>
                    <a:ext uri="{9D8B030D-6E8A-4147-A177-3AD203B41FA5}">
                      <a16:colId xmlns:a16="http://schemas.microsoft.com/office/drawing/2014/main" val="20003"/>
                    </a:ext>
                  </a:extLst>
                </a:gridCol>
                <a:gridCol w="1778675">
                  <a:extLst>
                    <a:ext uri="{9D8B030D-6E8A-4147-A177-3AD203B41FA5}">
                      <a16:colId xmlns:a16="http://schemas.microsoft.com/office/drawing/2014/main" val="20004"/>
                    </a:ext>
                  </a:extLst>
                </a:gridCol>
                <a:gridCol w="1641175">
                  <a:extLst>
                    <a:ext uri="{9D8B030D-6E8A-4147-A177-3AD203B41FA5}">
                      <a16:colId xmlns:a16="http://schemas.microsoft.com/office/drawing/2014/main" val="20005"/>
                    </a:ext>
                  </a:extLst>
                </a:gridCol>
                <a:gridCol w="2484675">
                  <a:extLst>
                    <a:ext uri="{9D8B030D-6E8A-4147-A177-3AD203B41FA5}">
                      <a16:colId xmlns:a16="http://schemas.microsoft.com/office/drawing/2014/main" val="20006"/>
                    </a:ext>
                  </a:extLst>
                </a:gridCol>
              </a:tblGrid>
              <a:tr h="242800">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56150">
                <a:tc rowSpan="3">
                  <a:txBody>
                    <a:bodyPr/>
                    <a:lstStyle/>
                    <a:p>
                      <a:pPr marL="0" lvl="0" indent="0" algn="ctr" rtl="0">
                        <a:lnSpc>
                          <a:spcPct val="115000"/>
                        </a:lnSpc>
                        <a:spcBef>
                          <a:spcPts val="0"/>
                        </a:spcBef>
                        <a:spcAft>
                          <a:spcPts val="0"/>
                        </a:spcAft>
                        <a:buNone/>
                      </a:pPr>
                      <a:r>
                        <a:rPr lang="en" sz="800">
                          <a:solidFill>
                            <a:schemeClr val="lt1"/>
                          </a:solidFill>
                        </a:rPr>
                        <a:t>R10</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Mast depth camera FOV is blocked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Mast depth camera's FOV can be blocked, partially or completely, due to dust, misalignment of camera, or interference from the rover's own excavator assembly.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Hinders the rover's ability to perceive its surroundings accurately, resulting in navigation errors and inefficiencies in excavation tasks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Conduct field tests to choose an optimal height to place the depth camera such that dust does not reach it and it can clearly see in front of the rover, despite the excavator assembly. Ensure that visual data such as depth perception and object detection should not be compromised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1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1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42800">
                <a:tc rowSpan="3">
                  <a:txBody>
                    <a:bodyPr/>
                    <a:lstStyle/>
                    <a:p>
                      <a:pPr marL="0" lvl="0" indent="0" algn="ctr" rtl="0">
                        <a:lnSpc>
                          <a:spcPct val="115000"/>
                        </a:lnSpc>
                        <a:spcBef>
                          <a:spcPts val="0"/>
                        </a:spcBef>
                        <a:spcAft>
                          <a:spcPts val="0"/>
                        </a:spcAft>
                        <a:buNone/>
                      </a:pPr>
                      <a:r>
                        <a:rPr lang="en" sz="800">
                          <a:solidFill>
                            <a:schemeClr val="lt1"/>
                          </a:solidFill>
                        </a:rPr>
                        <a:t>R11</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Too many performance requirements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 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We have a lot of performance requirements and we may not be able to meet all of them by April for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Delays in testing and validation, impacting project timelines and April SVD Demo results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Have revised performance requirements separately for SVD and FVD (focus more on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Talk to CraterGrader and discuss what is feasible and what is not in the given time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PM should track schedule properly and team members have to push to meet the timeline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242800">
                <a:tc rowSpan="3">
                  <a:txBody>
                    <a:bodyPr/>
                    <a:lstStyle/>
                    <a:p>
                      <a:pPr marL="0" lvl="0" indent="0" algn="ctr" rtl="0">
                        <a:lnSpc>
                          <a:spcPct val="115000"/>
                        </a:lnSpc>
                        <a:spcBef>
                          <a:spcPts val="0"/>
                        </a:spcBef>
                        <a:spcAft>
                          <a:spcPts val="0"/>
                        </a:spcAft>
                        <a:buNone/>
                      </a:pPr>
                      <a:r>
                        <a:rPr lang="en" sz="800">
                          <a:solidFill>
                            <a:schemeClr val="lt1"/>
                          </a:solidFill>
                        </a:rPr>
                        <a:t>R12</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Drive system wear-and-tear causes malfunction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Deepam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transmission and steering assembly might be worn out, leading to suboptimal vehicle dynamics, and potentially mechanical failure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Rover drive system fails and may require a lot of repair and maintenance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Thoroughly check the Crater Grader's assembly and carry out maintenance of any worn-out parts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349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Completely replace the assembly parts with the same/similar new parts for better performance and reliability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Added limit switches to avoid steering gears to operate beyond their limits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242800">
                <a:tc rowSpan="4">
                  <a:txBody>
                    <a:bodyPr/>
                    <a:lstStyle/>
                    <a:p>
                      <a:pPr marL="0" lvl="0" indent="0" algn="ctr" rtl="0">
                        <a:lnSpc>
                          <a:spcPct val="115000"/>
                        </a:lnSpc>
                        <a:spcBef>
                          <a:spcPts val="0"/>
                        </a:spcBef>
                        <a:spcAft>
                          <a:spcPts val="0"/>
                        </a:spcAft>
                        <a:buNone/>
                      </a:pPr>
                      <a:r>
                        <a:rPr lang="en" sz="800">
                          <a:solidFill>
                            <a:schemeClr val="lt1"/>
                          </a:solidFill>
                        </a:rPr>
                        <a:t>R14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Dust ingress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Technical, Cost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Due to significant sand manipulation, the flying sand/dust can enter and accumulate over sensitive electronics (PDB, drivers, Arduino) and sensors (cameras, IMU), leading to component failure or incorrect sensing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Component failure during testing or demonstrations. Highly inhibits all future scheduled tasks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Design proper sand enclosures and mounts for sensitive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1356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Review placement of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Review scale and speed of sand manipulation to eliminate root-cause of flying sand/dust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r h="349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Allocate contingency budget and order spares of the sensitive components in case of component failure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65</a:t>
            </a:fld>
            <a:endParaRPr>
              <a:solidFill>
                <a:schemeClr val="lt1"/>
              </a:solidFill>
            </a:endParaRPr>
          </a:p>
        </p:txBody>
      </p:sp>
      <p:sp>
        <p:nvSpPr>
          <p:cNvPr id="702" name="Google Shape;702;p77"/>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703" name="Google Shape;703;p77"/>
          <p:cNvGraphicFramePr/>
          <p:nvPr/>
        </p:nvGraphicFramePr>
        <p:xfrm>
          <a:off x="349250" y="742450"/>
          <a:ext cx="8445500" cy="4112367"/>
        </p:xfrm>
        <a:graphic>
          <a:graphicData uri="http://schemas.openxmlformats.org/drawingml/2006/table">
            <a:tbl>
              <a:tblPr>
                <a:noFill/>
                <a:tableStyleId>{AC578167-EF5D-4945-B07D-1B45562BFA20}</a:tableStyleId>
              </a:tblPr>
              <a:tblGrid>
                <a:gridCol w="475050">
                  <a:extLst>
                    <a:ext uri="{9D8B030D-6E8A-4147-A177-3AD203B41FA5}">
                      <a16:colId xmlns:a16="http://schemas.microsoft.com/office/drawing/2014/main" val="20000"/>
                    </a:ext>
                  </a:extLst>
                </a:gridCol>
                <a:gridCol w="1126075">
                  <a:extLst>
                    <a:ext uri="{9D8B030D-6E8A-4147-A177-3AD203B41FA5}">
                      <a16:colId xmlns:a16="http://schemas.microsoft.com/office/drawing/2014/main" val="20001"/>
                    </a:ext>
                  </a:extLst>
                </a:gridCol>
                <a:gridCol w="607025">
                  <a:extLst>
                    <a:ext uri="{9D8B030D-6E8A-4147-A177-3AD203B41FA5}">
                      <a16:colId xmlns:a16="http://schemas.microsoft.com/office/drawing/2014/main" val="20002"/>
                    </a:ext>
                  </a:extLst>
                </a:gridCol>
                <a:gridCol w="571825">
                  <a:extLst>
                    <a:ext uri="{9D8B030D-6E8A-4147-A177-3AD203B41FA5}">
                      <a16:colId xmlns:a16="http://schemas.microsoft.com/office/drawing/2014/main" val="20003"/>
                    </a:ext>
                  </a:extLst>
                </a:gridCol>
                <a:gridCol w="1706700">
                  <a:extLst>
                    <a:ext uri="{9D8B030D-6E8A-4147-A177-3AD203B41FA5}">
                      <a16:colId xmlns:a16="http://schemas.microsoft.com/office/drawing/2014/main" val="20004"/>
                    </a:ext>
                  </a:extLst>
                </a:gridCol>
                <a:gridCol w="1574725">
                  <a:extLst>
                    <a:ext uri="{9D8B030D-6E8A-4147-A177-3AD203B41FA5}">
                      <a16:colId xmlns:a16="http://schemas.microsoft.com/office/drawing/2014/main" val="20005"/>
                    </a:ext>
                  </a:extLst>
                </a:gridCol>
                <a:gridCol w="2384100">
                  <a:extLst>
                    <a:ext uri="{9D8B030D-6E8A-4147-A177-3AD203B41FA5}">
                      <a16:colId xmlns:a16="http://schemas.microsoft.com/office/drawing/2014/main" val="20006"/>
                    </a:ext>
                  </a:extLst>
                </a:gridCol>
              </a:tblGrid>
              <a:tr h="198500">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1375">
                <a:tc rowSpan="2">
                  <a:txBody>
                    <a:bodyPr/>
                    <a:lstStyle/>
                    <a:p>
                      <a:pPr marL="0" lvl="0" indent="0" algn="ctr" rtl="0">
                        <a:lnSpc>
                          <a:spcPct val="115000"/>
                        </a:lnSpc>
                        <a:spcBef>
                          <a:spcPts val="0"/>
                        </a:spcBef>
                        <a:spcAft>
                          <a:spcPts val="0"/>
                        </a:spcAft>
                        <a:buNone/>
                      </a:pPr>
                      <a:r>
                        <a:rPr lang="en" sz="800">
                          <a:solidFill>
                            <a:schemeClr val="lt1"/>
                          </a:solidFill>
                        </a:rPr>
                        <a:t>R16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Code version control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Code modifications or config parameter changes during testing might not be saved, affecting the final demo. Reverting to a stable version is difficult if changes do not work as expected.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code integration and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Implement GitHub version control to store and retrieve the best versions of code and configuration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954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Google Drive to backup important documentation explaining setup processes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49725">
                <a:tc rowSpan="2">
                  <a:txBody>
                    <a:bodyPr/>
                    <a:lstStyle/>
                    <a:p>
                      <a:pPr marL="0" lvl="0" indent="0" algn="ctr" rtl="0">
                        <a:lnSpc>
                          <a:spcPct val="115000"/>
                        </a:lnSpc>
                        <a:spcBef>
                          <a:spcPts val="0"/>
                        </a:spcBef>
                        <a:spcAft>
                          <a:spcPts val="0"/>
                        </a:spcAft>
                        <a:buNone/>
                      </a:pPr>
                      <a:r>
                        <a:rPr lang="en" sz="800">
                          <a:solidFill>
                            <a:schemeClr val="lt1"/>
                          </a:solidFill>
                        </a:rPr>
                        <a:t>R19</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Items missing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Logistics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Critical project items may go missing if not stored properly or tracked. Items may be misplaced or borrowed without proper logging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hardware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Maintain an inventory tracking spreadsheet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55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Include spare inventory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321375">
                <a:tc rowSpan="2">
                  <a:txBody>
                    <a:bodyPr/>
                    <a:lstStyle/>
                    <a:p>
                      <a:pPr marL="0" lvl="0" indent="0" algn="ctr" rtl="0">
                        <a:lnSpc>
                          <a:spcPct val="115000"/>
                        </a:lnSpc>
                        <a:spcBef>
                          <a:spcPts val="0"/>
                        </a:spcBef>
                        <a:spcAft>
                          <a:spcPts val="0"/>
                        </a:spcAft>
                        <a:buNone/>
                      </a:pPr>
                      <a:r>
                        <a:rPr lang="en" sz="800">
                          <a:solidFill>
                            <a:schemeClr val="lt1"/>
                          </a:solidFill>
                        </a:rPr>
                        <a:t>R20</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Sensor ROS packages not available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 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Finalized sensors might lack compatible ROS packages, leading to delays or significant changes in the software architecture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software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Perform trade studies to pick sensors that are compatible with ROS versions before finalizing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537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Select sensors and ROS versions that minimize potential conflicts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586025">
                <a:tc rowSpan="2">
                  <a:txBody>
                    <a:bodyPr/>
                    <a:lstStyle/>
                    <a:p>
                      <a:pPr marL="0" lvl="0" indent="0" algn="ctr" rtl="0">
                        <a:lnSpc>
                          <a:spcPct val="115000"/>
                        </a:lnSpc>
                        <a:spcBef>
                          <a:spcPts val="0"/>
                        </a:spcBef>
                        <a:spcAft>
                          <a:spcPts val="0"/>
                        </a:spcAft>
                        <a:buNone/>
                      </a:pPr>
                      <a:r>
                        <a:rPr lang="en" sz="800">
                          <a:solidFill>
                            <a:schemeClr val="lt1"/>
                          </a:solidFill>
                        </a:rPr>
                        <a:t>R23</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Lunar-accurate cut/fill regions are not possible to groom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The rims of the craters may not be enough to fill the whole crater. Going to a different region to carry the sand to the crater may prove to be inefficient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The basic assumption of sand availability fails. We may need to rethink the basic concept of tool planner to fit the new parameters of the environment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Accurately create the environment and assess if the rims are enough to fill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4442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not, modify PRs accordingly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66</a:t>
            </a:fld>
            <a:endParaRPr>
              <a:solidFill>
                <a:schemeClr val="lt1"/>
              </a:solidFill>
            </a:endParaRPr>
          </a:p>
        </p:txBody>
      </p:sp>
      <p:sp>
        <p:nvSpPr>
          <p:cNvPr id="709" name="Google Shape;709;p78"/>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710" name="Google Shape;710;p78"/>
          <p:cNvGraphicFramePr/>
          <p:nvPr/>
        </p:nvGraphicFramePr>
        <p:xfrm>
          <a:off x="249463" y="1535438"/>
          <a:ext cx="8645075" cy="1814830"/>
        </p:xfrm>
        <a:graphic>
          <a:graphicData uri="http://schemas.openxmlformats.org/drawingml/2006/table">
            <a:tbl>
              <a:tblPr>
                <a:noFill/>
                <a:tableStyleId>{AC578167-EF5D-4945-B07D-1B45562BFA20}</a:tableStyleId>
              </a:tblPr>
              <a:tblGrid>
                <a:gridCol w="486275">
                  <a:extLst>
                    <a:ext uri="{9D8B030D-6E8A-4147-A177-3AD203B41FA5}">
                      <a16:colId xmlns:a16="http://schemas.microsoft.com/office/drawing/2014/main" val="20000"/>
                    </a:ext>
                  </a:extLst>
                </a:gridCol>
                <a:gridCol w="1152675">
                  <a:extLst>
                    <a:ext uri="{9D8B030D-6E8A-4147-A177-3AD203B41FA5}">
                      <a16:colId xmlns:a16="http://schemas.microsoft.com/office/drawing/2014/main" val="20001"/>
                    </a:ext>
                  </a:extLst>
                </a:gridCol>
                <a:gridCol w="621375">
                  <a:extLst>
                    <a:ext uri="{9D8B030D-6E8A-4147-A177-3AD203B41FA5}">
                      <a16:colId xmlns:a16="http://schemas.microsoft.com/office/drawing/2014/main" val="20002"/>
                    </a:ext>
                  </a:extLst>
                </a:gridCol>
                <a:gridCol w="585350">
                  <a:extLst>
                    <a:ext uri="{9D8B030D-6E8A-4147-A177-3AD203B41FA5}">
                      <a16:colId xmlns:a16="http://schemas.microsoft.com/office/drawing/2014/main" val="20003"/>
                    </a:ext>
                  </a:extLst>
                </a:gridCol>
                <a:gridCol w="1747025">
                  <a:extLst>
                    <a:ext uri="{9D8B030D-6E8A-4147-A177-3AD203B41FA5}">
                      <a16:colId xmlns:a16="http://schemas.microsoft.com/office/drawing/2014/main" val="20004"/>
                    </a:ext>
                  </a:extLst>
                </a:gridCol>
                <a:gridCol w="1611950">
                  <a:extLst>
                    <a:ext uri="{9D8B030D-6E8A-4147-A177-3AD203B41FA5}">
                      <a16:colId xmlns:a16="http://schemas.microsoft.com/office/drawing/2014/main" val="20005"/>
                    </a:ext>
                  </a:extLst>
                </a:gridCol>
                <a:gridCol w="2440425">
                  <a:extLst>
                    <a:ext uri="{9D8B030D-6E8A-4147-A177-3AD203B41FA5}">
                      <a16:colId xmlns:a16="http://schemas.microsoft.com/office/drawing/2014/main" val="20006"/>
                    </a:ext>
                  </a:extLst>
                </a:gridCol>
              </a:tblGrid>
              <a:tr h="20002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95300">
                <a:tc rowSpan="2">
                  <a:txBody>
                    <a:bodyPr/>
                    <a:lstStyle/>
                    <a:p>
                      <a:pPr marL="0" lvl="0" indent="0" algn="ctr" rtl="0">
                        <a:lnSpc>
                          <a:spcPct val="115000"/>
                        </a:lnSpc>
                        <a:spcBef>
                          <a:spcPts val="0"/>
                        </a:spcBef>
                        <a:spcAft>
                          <a:spcPts val="0"/>
                        </a:spcAft>
                        <a:buNone/>
                      </a:pPr>
                      <a:r>
                        <a:rPr lang="en" sz="800">
                          <a:solidFill>
                            <a:schemeClr val="lt1"/>
                          </a:solidFill>
                        </a:rPr>
                        <a:t>R24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Sensor data is too noisy to fulfill performance requirements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Performance requirements are tough and ambitious, sensor noise may prevent us from achieving it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Failure to demonstrate performance requirements may cause us to lose marks in the demonstrations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Relax the performance requirements enough to ensure that they are achievable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00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Ensure enough testing time to tune parameters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581025">
                <a:tc rowSpan="2">
                  <a:txBody>
                    <a:bodyPr/>
                    <a:lstStyle/>
                    <a:p>
                      <a:pPr marL="0" lvl="0" indent="0" algn="ctr" rtl="0">
                        <a:lnSpc>
                          <a:spcPct val="115000"/>
                        </a:lnSpc>
                        <a:spcBef>
                          <a:spcPts val="0"/>
                        </a:spcBef>
                        <a:spcAft>
                          <a:spcPts val="0"/>
                        </a:spcAft>
                        <a:buNone/>
                      </a:pPr>
                      <a:r>
                        <a:rPr lang="en" sz="800">
                          <a:solidFill>
                            <a:schemeClr val="lt1"/>
                          </a:solidFill>
                        </a:rPr>
                        <a:t>R26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Off-the-shelf wheels don't interface with the rover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No off-the-shelf wheels fit the rover, We'll have to redesign wheel hubs and mountings as per the new wheels.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Continue with sub-optimal wheels that the rover currently has, thus, not meeting one of the non-functional requirements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Shift requirements to FVD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952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Good enough market research to see find the best fit, with least amount of changes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67</a:t>
            </a:fld>
            <a:endParaRPr>
              <a:solidFill>
                <a:schemeClr val="lt1"/>
              </a:solidFill>
            </a:endParaRPr>
          </a:p>
        </p:txBody>
      </p:sp>
      <p:sp>
        <p:nvSpPr>
          <p:cNvPr id="716" name="Google Shape;716;p79"/>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717" name="Google Shape;717;p79"/>
          <p:cNvGraphicFramePr/>
          <p:nvPr/>
        </p:nvGraphicFramePr>
        <p:xfrm>
          <a:off x="127000" y="1454150"/>
          <a:ext cx="8894125" cy="3072132"/>
        </p:xfrm>
        <a:graphic>
          <a:graphicData uri="http://schemas.openxmlformats.org/drawingml/2006/table">
            <a:tbl>
              <a:tblPr>
                <a:noFill/>
                <a:tableStyleId>{AC578167-EF5D-4945-B07D-1B45562BFA20}</a:tableStyleId>
              </a:tblPr>
              <a:tblGrid>
                <a:gridCol w="667050">
                  <a:extLst>
                    <a:ext uri="{9D8B030D-6E8A-4147-A177-3AD203B41FA5}">
                      <a16:colId xmlns:a16="http://schemas.microsoft.com/office/drawing/2014/main" val="20000"/>
                    </a:ext>
                  </a:extLst>
                </a:gridCol>
                <a:gridCol w="1510150">
                  <a:extLst>
                    <a:ext uri="{9D8B030D-6E8A-4147-A177-3AD203B41FA5}">
                      <a16:colId xmlns:a16="http://schemas.microsoft.com/office/drawing/2014/main" val="20001"/>
                    </a:ext>
                  </a:extLst>
                </a:gridCol>
                <a:gridCol w="518825">
                  <a:extLst>
                    <a:ext uri="{9D8B030D-6E8A-4147-A177-3AD203B41FA5}">
                      <a16:colId xmlns:a16="http://schemas.microsoft.com/office/drawing/2014/main" val="20002"/>
                    </a:ext>
                  </a:extLst>
                </a:gridCol>
                <a:gridCol w="565150">
                  <a:extLst>
                    <a:ext uri="{9D8B030D-6E8A-4147-A177-3AD203B41FA5}">
                      <a16:colId xmlns:a16="http://schemas.microsoft.com/office/drawing/2014/main" val="20003"/>
                    </a:ext>
                  </a:extLst>
                </a:gridCol>
                <a:gridCol w="2075300">
                  <a:extLst>
                    <a:ext uri="{9D8B030D-6E8A-4147-A177-3AD203B41FA5}">
                      <a16:colId xmlns:a16="http://schemas.microsoft.com/office/drawing/2014/main" val="20004"/>
                    </a:ext>
                  </a:extLst>
                </a:gridCol>
                <a:gridCol w="1213675">
                  <a:extLst>
                    <a:ext uri="{9D8B030D-6E8A-4147-A177-3AD203B41FA5}">
                      <a16:colId xmlns:a16="http://schemas.microsoft.com/office/drawing/2014/main" val="20005"/>
                    </a:ext>
                  </a:extLst>
                </a:gridCol>
                <a:gridCol w="2343975">
                  <a:extLst>
                    <a:ext uri="{9D8B030D-6E8A-4147-A177-3AD203B41FA5}">
                      <a16:colId xmlns:a16="http://schemas.microsoft.com/office/drawing/2014/main" val="20006"/>
                    </a:ext>
                  </a:extLst>
                </a:gridCol>
              </a:tblGrid>
              <a:tr h="504825">
                <a:tc>
                  <a:txBody>
                    <a:bodyPr/>
                    <a:lstStyle/>
                    <a:p>
                      <a:pPr marL="0" lvl="0" indent="0" algn="ctr" rtl="0">
                        <a:lnSpc>
                          <a:spcPct val="115000"/>
                        </a:lnSpc>
                        <a:spcBef>
                          <a:spcPts val="0"/>
                        </a:spcBef>
                        <a:spcAft>
                          <a:spcPts val="0"/>
                        </a:spcAft>
                        <a:buNone/>
                      </a:pPr>
                      <a:r>
                        <a:rPr lang="en" sz="1000">
                          <a:solidFill>
                            <a:schemeClr val="lt1"/>
                          </a:solidFill>
                        </a:rPr>
                        <a:t>R27</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TX2 Integration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William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Technical</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Unable to login to TX2 and interface with a LAN network for transmitting data over WiFi ro Jetson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Delay in finalizing localization stack</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Set up a new TX2 (Re-flash the TX2).</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Reach out to previous teams to understand their methodology and retrieve credentials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52425">
                <a:tc>
                  <a:txBody>
                    <a:bodyPr/>
                    <a:lstStyle/>
                    <a:p>
                      <a:pPr marL="0" lvl="0" indent="0" algn="ctr" rtl="0">
                        <a:lnSpc>
                          <a:spcPct val="115000"/>
                        </a:lnSpc>
                        <a:spcBef>
                          <a:spcPts val="0"/>
                        </a:spcBef>
                        <a:spcAft>
                          <a:spcPts val="0"/>
                        </a:spcAft>
                        <a:buNone/>
                      </a:pPr>
                      <a:r>
                        <a:rPr lang="en" sz="1000">
                          <a:solidFill>
                            <a:schemeClr val="lt1"/>
                          </a:solidFill>
                        </a:rPr>
                        <a:t>R28</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Electrical hardware finalization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Ankit</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Technical</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E-box Design dependence on to-be manufactured PDB.</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Not meeting the hardware deadline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Use previous knowledge and account for a placeholder in the design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04825">
                <a:tc>
                  <a:txBody>
                    <a:bodyPr/>
                    <a:lstStyle/>
                    <a:p>
                      <a:pPr marL="0" lvl="0" indent="0" algn="ctr" rtl="0">
                        <a:lnSpc>
                          <a:spcPct val="115000"/>
                        </a:lnSpc>
                        <a:spcBef>
                          <a:spcPts val="0"/>
                        </a:spcBef>
                        <a:spcAft>
                          <a:spcPts val="0"/>
                        </a:spcAft>
                        <a:buNone/>
                      </a:pPr>
                      <a:r>
                        <a:rPr lang="en" sz="1000">
                          <a:solidFill>
                            <a:schemeClr val="lt1"/>
                          </a:solidFill>
                        </a:rPr>
                        <a:t>R29</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Access to FRC Workshop</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Deepam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Logistics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Without access, no hardware fabrication/repairs can be carried out in the absence of Tim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Not meeting the hardware deadline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Try other fab-labs on campus.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Request Tim, John or Red for getting temporary access, if not permanent</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809625">
                <a:tc>
                  <a:txBody>
                    <a:bodyPr/>
                    <a:lstStyle/>
                    <a:p>
                      <a:pPr marL="0" lvl="0" indent="0" algn="ctr" rtl="0">
                        <a:lnSpc>
                          <a:spcPct val="115000"/>
                        </a:lnSpc>
                        <a:spcBef>
                          <a:spcPts val="0"/>
                        </a:spcBef>
                        <a:spcAft>
                          <a:spcPts val="0"/>
                        </a:spcAft>
                        <a:buNone/>
                      </a:pPr>
                      <a:r>
                        <a:rPr lang="en" sz="1000">
                          <a:solidFill>
                            <a:schemeClr val="lt1"/>
                          </a:solidFill>
                        </a:rPr>
                        <a:t>R30</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 spares available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Logistics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Discontinued model, spare parts unavailable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The whole project falling through, or redo almost all subsystems on a different rover.</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Check out eBay and other similar platforms for spares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Check out and stock similar parts if not same</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Find a twin rover that was used by a previous team on campus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Maintain all parts, especially mechanical parts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ctrTitle"/>
          </p:nvPr>
        </p:nvSpPr>
        <p:spPr>
          <a:xfrm>
            <a:off x="916850" y="346075"/>
            <a:ext cx="7481400" cy="615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Objectives Tree</a:t>
            </a:r>
            <a:endParaRPr sz="2800" b="1">
              <a:solidFill>
                <a:schemeClr val="lt1"/>
              </a:solidFill>
              <a:latin typeface="Roboto Serif"/>
              <a:ea typeface="Roboto Serif"/>
              <a:cs typeface="Roboto Serif"/>
              <a:sym typeface="Roboto Serif"/>
            </a:endParaRPr>
          </a:p>
        </p:txBody>
      </p:sp>
      <p:sp>
        <p:nvSpPr>
          <p:cNvPr id="148" name="Google Shape;14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49" name="Google Shape;149;p19"/>
          <p:cNvPicPr preferRelativeResize="0"/>
          <p:nvPr/>
        </p:nvPicPr>
        <p:blipFill>
          <a:blip r:embed="rId3">
            <a:alphaModFix/>
          </a:blip>
          <a:stretch>
            <a:fillRect/>
          </a:stretch>
        </p:blipFill>
        <p:spPr>
          <a:xfrm>
            <a:off x="152400" y="1114075"/>
            <a:ext cx="8839204" cy="33578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7663" y="26802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Functional Requirements (Mandatory)</a:t>
            </a:r>
            <a:endParaRPr b="1">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b="1">
              <a:latin typeface="Roboto Serif"/>
              <a:ea typeface="Roboto Serif"/>
              <a:cs typeface="Roboto Serif"/>
              <a:sym typeface="Roboto Serif"/>
            </a:endParaRPr>
          </a:p>
        </p:txBody>
      </p:sp>
      <p:graphicFrame>
        <p:nvGraphicFramePr>
          <p:cNvPr id="155" name="Google Shape;155;p20"/>
          <p:cNvGraphicFramePr/>
          <p:nvPr/>
        </p:nvGraphicFramePr>
        <p:xfrm>
          <a:off x="781275" y="897975"/>
          <a:ext cx="3000000" cy="3000000"/>
        </p:xfrm>
        <a:graphic>
          <a:graphicData uri="http://schemas.openxmlformats.org/drawingml/2006/table">
            <a:tbl>
              <a:tblPr>
                <a:noFill/>
                <a:tableStyleId>{103DED2A-ED45-4940-BBBA-E226DF6C212A}</a:tableStyleId>
              </a:tblPr>
              <a:tblGrid>
                <a:gridCol w="917800">
                  <a:extLst>
                    <a:ext uri="{9D8B030D-6E8A-4147-A177-3AD203B41FA5}">
                      <a16:colId xmlns:a16="http://schemas.microsoft.com/office/drawing/2014/main" val="20000"/>
                    </a:ext>
                  </a:extLst>
                </a:gridCol>
                <a:gridCol w="66636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Mandatory Functional Requirement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960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perform </a:t>
                      </a:r>
                      <a:r>
                        <a:rPr lang="en" sz="1200">
                          <a:solidFill>
                            <a:srgbClr val="FFFF00"/>
                          </a:solidFill>
                          <a:latin typeface="Roboto Serif"/>
                          <a:ea typeface="Roboto Serif"/>
                          <a:cs typeface="Roboto Serif"/>
                          <a:sym typeface="Roboto Serif"/>
                        </a:rPr>
                        <a:t>trail path planning</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operate </a:t>
                      </a:r>
                      <a:r>
                        <a:rPr lang="en" sz="1200">
                          <a:solidFill>
                            <a:srgbClr val="FFFF00"/>
                          </a:solidFill>
                          <a:latin typeface="Roboto Serif"/>
                          <a:ea typeface="Roboto Serif"/>
                          <a:cs typeface="Roboto Serif"/>
                          <a:sym typeface="Roboto Serif"/>
                        </a:rPr>
                        <a:t>autonomously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localize</a:t>
                      </a:r>
                      <a:r>
                        <a:rPr lang="en" sz="1200">
                          <a:solidFill>
                            <a:schemeClr val="lt1"/>
                          </a:solidFill>
                          <a:latin typeface="Roboto Serif"/>
                          <a:ea typeface="Roboto Serif"/>
                          <a:cs typeface="Roboto Serif"/>
                          <a:sym typeface="Roboto Serif"/>
                        </a:rPr>
                        <a:t> itself in a GPS denied environment</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navigate</a:t>
                      </a:r>
                      <a:r>
                        <a:rPr lang="en" sz="1200">
                          <a:solidFill>
                            <a:schemeClr val="lt1"/>
                          </a:solidFill>
                          <a:latin typeface="Roboto Serif"/>
                          <a:ea typeface="Roboto Serif"/>
                          <a:cs typeface="Roboto Serif"/>
                          <a:sym typeface="Roboto Serif"/>
                        </a:rPr>
                        <a:t> the planned path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M.F.5</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traverse uneven terrain</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M.F.6</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choose </a:t>
                      </a:r>
                      <a:r>
                        <a:rPr lang="en" sz="1200">
                          <a:solidFill>
                            <a:schemeClr val="accent6"/>
                          </a:solidFill>
                          <a:latin typeface="Roboto Serif"/>
                          <a:ea typeface="Roboto Serif"/>
                          <a:cs typeface="Roboto Serif"/>
                          <a:sym typeface="Roboto Serif"/>
                        </a:rPr>
                        <a:t>craters </a:t>
                      </a:r>
                      <a:r>
                        <a:rPr lang="en" sz="1200">
                          <a:solidFill>
                            <a:schemeClr val="lt1"/>
                          </a:solidFill>
                          <a:latin typeface="Roboto Serif"/>
                          <a:ea typeface="Roboto Serif"/>
                          <a:cs typeface="Roboto Serif"/>
                          <a:sym typeface="Roboto Serif"/>
                        </a:rPr>
                        <a:t>to groom and avoid</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M.F.7</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grade craters</a:t>
                      </a:r>
                      <a:r>
                        <a:rPr lang="en" sz="1200">
                          <a:solidFill>
                            <a:schemeClr val="lt1"/>
                          </a:solidFill>
                          <a:latin typeface="Roboto Serif"/>
                          <a:ea typeface="Roboto Serif"/>
                          <a:cs typeface="Roboto Serif"/>
                          <a:sym typeface="Roboto Serif"/>
                        </a:rPr>
                        <a:t> and </a:t>
                      </a:r>
                      <a:r>
                        <a:rPr lang="en" sz="1200">
                          <a:solidFill>
                            <a:srgbClr val="FFFF00"/>
                          </a:solidFill>
                          <a:latin typeface="Roboto Serif"/>
                          <a:ea typeface="Roboto Serif"/>
                          <a:cs typeface="Roboto Serif"/>
                          <a:sym typeface="Roboto Serif"/>
                        </a:rPr>
                        <a:t>level dunes </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M.F.8</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validate grading</a:t>
                      </a:r>
                      <a:r>
                        <a:rPr lang="en" sz="1200">
                          <a:solidFill>
                            <a:schemeClr val="lt1"/>
                          </a:solidFill>
                          <a:latin typeface="Roboto Serif"/>
                          <a:ea typeface="Roboto Serif"/>
                          <a:cs typeface="Roboto Serif"/>
                          <a:sym typeface="Roboto Serif"/>
                        </a:rPr>
                        <a:t> and trail path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M.F.9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communicate</a:t>
                      </a:r>
                      <a:r>
                        <a:rPr lang="en" sz="1200">
                          <a:solidFill>
                            <a:schemeClr val="lt1"/>
                          </a:solidFill>
                          <a:latin typeface="Roboto Serif"/>
                          <a:ea typeface="Roboto Serif"/>
                          <a:cs typeface="Roboto Serif"/>
                          <a:sym typeface="Roboto Serif"/>
                        </a:rPr>
                        <a:t> with the user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56" name="Google Shape;15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7650" y="5487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Roboto Serif"/>
                <a:ea typeface="Roboto Serif"/>
                <a:cs typeface="Roboto Serif"/>
                <a:sym typeface="Roboto Serif"/>
              </a:rPr>
              <a:t>Non-Functional Requirements (Mandatory)</a:t>
            </a:r>
            <a:endParaRPr b="1">
              <a:solidFill>
                <a:schemeClr val="lt1"/>
              </a:solidFill>
              <a:latin typeface="Roboto Serif"/>
              <a:ea typeface="Roboto Serif"/>
              <a:cs typeface="Roboto Serif"/>
              <a:sym typeface="Roboto Serif"/>
            </a:endParaRPr>
          </a:p>
        </p:txBody>
      </p:sp>
      <p:graphicFrame>
        <p:nvGraphicFramePr>
          <p:cNvPr id="162" name="Google Shape;162;p21"/>
          <p:cNvGraphicFramePr/>
          <p:nvPr/>
        </p:nvGraphicFramePr>
        <p:xfrm>
          <a:off x="781263" y="1611650"/>
          <a:ext cx="3000000" cy="3000000"/>
        </p:xfrm>
        <a:graphic>
          <a:graphicData uri="http://schemas.openxmlformats.org/drawingml/2006/table">
            <a:tbl>
              <a:tblPr>
                <a:noFill/>
                <a:tableStyleId>{103DED2A-ED45-4940-BBBA-E226DF6C212A}</a:tableStyleId>
              </a:tblPr>
              <a:tblGrid>
                <a:gridCol w="905500">
                  <a:extLst>
                    <a:ext uri="{9D8B030D-6E8A-4147-A177-3AD203B41FA5}">
                      <a16:colId xmlns:a16="http://schemas.microsoft.com/office/drawing/2014/main" val="20000"/>
                    </a:ext>
                  </a:extLst>
                </a:gridCol>
                <a:gridCol w="1953200">
                  <a:extLst>
                    <a:ext uri="{9D8B030D-6E8A-4147-A177-3AD203B41FA5}">
                      <a16:colId xmlns:a16="http://schemas.microsoft.com/office/drawing/2014/main" val="20001"/>
                    </a:ext>
                  </a:extLst>
                </a:gridCol>
                <a:gridCol w="47227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Parameter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Description</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Weight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rover must weigh </a:t>
                      </a:r>
                      <a:r>
                        <a:rPr lang="en" sz="1200">
                          <a:solidFill>
                            <a:srgbClr val="FFFF00"/>
                          </a:solidFill>
                          <a:latin typeface="Roboto Serif"/>
                          <a:ea typeface="Roboto Serif"/>
                          <a:cs typeface="Roboto Serif"/>
                          <a:sym typeface="Roboto Serif"/>
                        </a:rPr>
                        <a:t>under 50kg</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Cost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cost for the project must be </a:t>
                      </a:r>
                      <a:r>
                        <a:rPr lang="en" sz="1200">
                          <a:solidFill>
                            <a:srgbClr val="FFFF00"/>
                          </a:solidFill>
                          <a:latin typeface="Roboto Serif"/>
                          <a:ea typeface="Roboto Serif"/>
                          <a:cs typeface="Roboto Serif"/>
                          <a:sym typeface="Roboto Serif"/>
                        </a:rPr>
                        <a:t>under $5000</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Computing Capacity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onboard computer should be able to </a:t>
                      </a:r>
                      <a:r>
                        <a:rPr lang="en" sz="1200">
                          <a:solidFill>
                            <a:srgbClr val="FFFF00"/>
                          </a:solidFill>
                          <a:latin typeface="Roboto Serif"/>
                          <a:ea typeface="Roboto Serif"/>
                          <a:cs typeface="Roboto Serif"/>
                          <a:sym typeface="Roboto Serif"/>
                        </a:rPr>
                        <a:t>run all required tasks</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Size/Form Factor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rover should measure </a:t>
                      </a:r>
                      <a:r>
                        <a:rPr lang="en" sz="1200">
                          <a:solidFill>
                            <a:srgbClr val="FFFF00"/>
                          </a:solidFill>
                          <a:latin typeface="Roboto Serif"/>
                          <a:ea typeface="Roboto Serif"/>
                          <a:cs typeface="Roboto Serif"/>
                          <a:sym typeface="Roboto Serif"/>
                        </a:rPr>
                        <a:t>less than 1m</a:t>
                      </a:r>
                      <a:r>
                        <a:rPr lang="en" sz="1200">
                          <a:solidFill>
                            <a:schemeClr val="lt1"/>
                          </a:solidFill>
                          <a:latin typeface="Roboto Serif"/>
                          <a:ea typeface="Roboto Serif"/>
                          <a:cs typeface="Roboto Serif"/>
                          <a:sym typeface="Roboto Serif"/>
                        </a:rPr>
                        <a:t> in all dimensions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3" name="Google Shape;16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7688</Words>
  <Application>Microsoft Office PowerPoint</Application>
  <PresentationFormat>On-screen Show (16:9)</PresentationFormat>
  <Paragraphs>1293</Paragraphs>
  <Slides>67</Slides>
  <Notes>67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Roboto Serif Light</vt:lpstr>
      <vt:lpstr>Lora Medium</vt:lpstr>
      <vt:lpstr>Raleway</vt:lpstr>
      <vt:lpstr>Source Sans Pro</vt:lpstr>
      <vt:lpstr>Arial Black</vt:lpstr>
      <vt:lpstr>Roboto Serif SemiBold</vt:lpstr>
      <vt:lpstr>Roboto Serif</vt:lpstr>
      <vt:lpstr>Simple Light</vt:lpstr>
      <vt:lpstr>Lunar ROADSTER (Robotic Operator for Autonomous Development of Surface Trails and Exploration Routes)</vt:lpstr>
      <vt:lpstr>PowerPoint Presentation</vt:lpstr>
      <vt:lpstr>Motivation: The Lunar Polar Highway</vt:lpstr>
      <vt:lpstr>Motivation: The Lunar Polar Highway</vt:lpstr>
      <vt:lpstr>The Project: Lunar ROADSTER </vt:lpstr>
      <vt:lpstr>Use Case: Circular Path Grooming</vt:lpstr>
      <vt:lpstr>Objectives Tree</vt:lpstr>
      <vt:lpstr>Functional Requirements (Mandatory) </vt:lpstr>
      <vt:lpstr>Non-Functional Requirements (Mandatory)</vt:lpstr>
      <vt:lpstr>Non-Functional Requirements (Desirable)</vt:lpstr>
      <vt:lpstr>Performance Requirements (Mandatory) </vt:lpstr>
      <vt:lpstr>Functional Architecture</vt:lpstr>
      <vt:lpstr>Cyber-Physical Architecture</vt:lpstr>
      <vt:lpstr>Cyber-Physical Architecture</vt:lpstr>
      <vt:lpstr>Cyber-Physical Architecture</vt:lpstr>
      <vt:lpstr>Subsystem Completion Status</vt:lpstr>
      <vt:lpstr>Description: Sensors Subsystem</vt:lpstr>
      <vt:lpstr>Status: Sensors Subsystem</vt:lpstr>
      <vt:lpstr>Description: Computations Subsystem  Jetson and Docker Unit</vt:lpstr>
      <vt:lpstr>Status: Computations Subsystem  Jetson and Docker Unit</vt:lpstr>
      <vt:lpstr>Description: Computations Subsystem  Localization Unit</vt:lpstr>
      <vt:lpstr>Status: Computations Subsystem  Localization Unit</vt:lpstr>
      <vt:lpstr>Description: Computations Subsystem  Tool Planner Unit</vt:lpstr>
      <vt:lpstr>Status: Computations Subsystem  Tool Planner Unit</vt:lpstr>
      <vt:lpstr>Description: Computations Subsystem  Navigation Planner Unit</vt:lpstr>
      <vt:lpstr>Status: Computations Subsystem  Navigation Planner Unit</vt:lpstr>
      <vt:lpstr>Description: External Infrastructure Subsystem</vt:lpstr>
      <vt:lpstr>Status: External Infrastructure Subsystem</vt:lpstr>
      <vt:lpstr>Description: Mechanical Subsystem  Dozer Assembly</vt:lpstr>
      <vt:lpstr>Status: Mechanical Subsystem  Dozer Assembly Unit</vt:lpstr>
      <vt:lpstr>Status: Mechanical Subsystem  Dozer Assembly Unit</vt:lpstr>
      <vt:lpstr>Description: Mechanical Subsystem  Wheel Assembly Unit</vt:lpstr>
      <vt:lpstr>Status: Mechanical Subsystem  Wheel Assembly Unit</vt:lpstr>
      <vt:lpstr>Description: Actuation Subsystem</vt:lpstr>
      <vt:lpstr>Status: Actuation Subsystem</vt:lpstr>
      <vt:lpstr>Description: Electrical Subsystem </vt:lpstr>
      <vt:lpstr>Status: Electrical Subsystem </vt:lpstr>
      <vt:lpstr>Work Breakdown Structure</vt:lpstr>
      <vt:lpstr>Schedule</vt:lpstr>
      <vt:lpstr>Spring Test Plan</vt:lpstr>
      <vt:lpstr>Fall Test Plan</vt:lpstr>
      <vt:lpstr>SVD and FVD Split</vt:lpstr>
      <vt:lpstr>Spring Validation Demonstration</vt:lpstr>
      <vt:lpstr>Fall Validation Demonstration</vt:lpstr>
      <vt:lpstr>Budget</vt:lpstr>
      <vt:lpstr>Risk Management (Previously) Risk Summary</vt:lpstr>
      <vt:lpstr>Risk Management (Updated) Risk Summary</vt:lpstr>
      <vt:lpstr>Risk Management (Updated) Reduced Risk Summary</vt:lpstr>
      <vt:lpstr>Top Previous Risks</vt:lpstr>
      <vt:lpstr>Top Previous Risks</vt:lpstr>
      <vt:lpstr>Top Previous Risks</vt:lpstr>
      <vt:lpstr>Top Previous Risks </vt:lpstr>
      <vt:lpstr>Top Previous Risks</vt:lpstr>
      <vt:lpstr>Top Current Risks</vt:lpstr>
      <vt:lpstr>Top Current Risks</vt:lpstr>
      <vt:lpstr>Top Current Risks</vt:lpstr>
      <vt:lpstr>Issues</vt:lpstr>
      <vt:lpstr>Issues</vt:lpstr>
      <vt:lpstr>Q&amp;A </vt:lpstr>
      <vt:lpstr>Thank You! </vt:lpstr>
      <vt:lpstr>Appendices </vt:lpstr>
      <vt:lpstr>Risk Management (Extra)</vt:lpstr>
      <vt:lpstr>Risk Management (Extra)</vt:lpstr>
      <vt:lpstr>Risk Management (Extra)</vt:lpstr>
      <vt:lpstr>Risk Management (Extra)</vt:lpstr>
      <vt:lpstr>Risk Management (Extra)</vt:lpstr>
      <vt:lpstr>Risk Management (Extra)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deepam ameria</cp:lastModifiedBy>
  <cp:revision>1</cp:revision>
  <dcterms:modified xsi:type="dcterms:W3CDTF">2025-03-11T03:29:25Z</dcterms:modified>
</cp:coreProperties>
</file>